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95" r:id="rId2"/>
    <p:sldMasterId id="2147483743" r:id="rId3"/>
    <p:sldMasterId id="2147483975" r:id="rId4"/>
    <p:sldMasterId id="2147483989" r:id="rId5"/>
    <p:sldMasterId id="2147484829" r:id="rId6"/>
  </p:sldMasterIdLst>
  <p:notesMasterIdLst>
    <p:notesMasterId r:id="rId48"/>
  </p:notesMasterIdLst>
  <p:sldIdLst>
    <p:sldId id="256" r:id="rId7"/>
    <p:sldId id="299" r:id="rId8"/>
    <p:sldId id="343" r:id="rId9"/>
    <p:sldId id="350" r:id="rId10"/>
    <p:sldId id="327" r:id="rId11"/>
    <p:sldId id="356" r:id="rId12"/>
    <p:sldId id="338" r:id="rId13"/>
    <p:sldId id="349" r:id="rId14"/>
    <p:sldId id="323" r:id="rId15"/>
    <p:sldId id="359" r:id="rId16"/>
    <p:sldId id="282" r:id="rId17"/>
    <p:sldId id="325" r:id="rId18"/>
    <p:sldId id="283" r:id="rId19"/>
    <p:sldId id="345" r:id="rId20"/>
    <p:sldId id="328" r:id="rId21"/>
    <p:sldId id="341" r:id="rId22"/>
    <p:sldId id="307" r:id="rId23"/>
    <p:sldId id="339" r:id="rId24"/>
    <p:sldId id="340" r:id="rId25"/>
    <p:sldId id="309" r:id="rId26"/>
    <p:sldId id="360" r:id="rId27"/>
    <p:sldId id="301" r:id="rId28"/>
    <p:sldId id="285" r:id="rId29"/>
    <p:sldId id="326" r:id="rId30"/>
    <p:sldId id="286" r:id="rId31"/>
    <p:sldId id="287" r:id="rId32"/>
    <p:sldId id="310" r:id="rId33"/>
    <p:sldId id="311" r:id="rId34"/>
    <p:sldId id="312" r:id="rId35"/>
    <p:sldId id="313" r:id="rId36"/>
    <p:sldId id="291" r:id="rId37"/>
    <p:sldId id="288" r:id="rId38"/>
    <p:sldId id="319" r:id="rId39"/>
    <p:sldId id="342" r:id="rId40"/>
    <p:sldId id="361" r:id="rId41"/>
    <p:sldId id="351" r:id="rId42"/>
    <p:sldId id="352" r:id="rId43"/>
    <p:sldId id="353" r:id="rId44"/>
    <p:sldId id="354" r:id="rId45"/>
    <p:sldId id="302" r:id="rId46"/>
    <p:sldId id="303" r:id="rId47"/>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8000"/>
    <a:srgbClr val="000000"/>
    <a:srgbClr val="800000"/>
    <a:srgbClr val="EE8E00"/>
    <a:srgbClr val="3333CC"/>
    <a:srgbClr val="660066"/>
    <a:srgbClr val="F1B0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6" autoAdjust="0"/>
    <p:restoredTop sz="98128" autoAdjust="0"/>
  </p:normalViewPr>
  <p:slideViewPr>
    <p:cSldViewPr>
      <p:cViewPr>
        <p:scale>
          <a:sx n="60" d="100"/>
          <a:sy n="60" d="100"/>
        </p:scale>
        <p:origin x="-155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47BE03F-CEEE-4CBA-8E1A-2FEADFD414C1}" type="slidenum">
              <a:rPr lang="tr-TR"/>
              <a:pPr>
                <a:defRPr/>
              </a:pPr>
              <a:t>‹#›</a:t>
            </a:fld>
            <a:endParaRPr lang="tr-TR"/>
          </a:p>
        </p:txBody>
      </p:sp>
    </p:spTree>
    <p:extLst>
      <p:ext uri="{BB962C8B-B14F-4D97-AF65-F5344CB8AC3E}">
        <p14:creationId xmlns:p14="http://schemas.microsoft.com/office/powerpoint/2010/main" val="317686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DDCD1231-7F00-488B-B172-7DF6A4D8FFD3}" type="slidenum">
              <a:rPr lang="tr-TR" altLang="tr-TR" sz="1200" smtClean="0">
                <a:latin typeface="Arial" pitchFamily="34" charset="0"/>
              </a:rPr>
              <a:pPr eaLnBrk="1" hangingPunct="1"/>
              <a:t>1</a:t>
            </a:fld>
            <a:endParaRPr lang="tr-TR" altLang="tr-TR" sz="1200" smtClean="0">
              <a:latin typeface="Arial"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C6F775EB-F77C-4FB7-889E-3062E0A48C93}" type="slidenum">
              <a:rPr lang="tr-TR" altLang="tr-TR" sz="1200" smtClean="0">
                <a:latin typeface="Arial" pitchFamily="34" charset="0"/>
              </a:rPr>
              <a:pPr eaLnBrk="1" hangingPunct="1"/>
              <a:t>31</a:t>
            </a:fld>
            <a:endParaRPr lang="tr-TR" altLang="tr-TR" sz="1200" smtClean="0">
              <a:latin typeface="Arial"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5B9FCE64-B066-4291-8DBC-81A136905B93}" type="slidenum">
              <a:rPr lang="tr-TR" altLang="tr-TR" sz="1200" smtClean="0">
                <a:latin typeface="Arial" pitchFamily="34" charset="0"/>
              </a:rPr>
              <a:pPr eaLnBrk="1" hangingPunct="1"/>
              <a:t>32</a:t>
            </a:fld>
            <a:endParaRPr lang="tr-TR" altLang="tr-TR" sz="1200" smtClean="0">
              <a:latin typeface="Arial" pitchFamily="34"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6F79D0F1-D468-455C-B5BE-54224D0DC884}" type="slidenum">
              <a:rPr lang="tr-TR" altLang="tr-TR" sz="1200" smtClean="0">
                <a:latin typeface="Arial" pitchFamily="34" charset="0"/>
              </a:rPr>
              <a:pPr eaLnBrk="1" hangingPunct="1"/>
              <a:t>2</a:t>
            </a:fld>
            <a:endParaRPr lang="tr-TR" altLang="tr-TR" sz="1200" smtClean="0">
              <a:latin typeface="Arial"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85E5D4F-A4D8-4C18-B75A-66C58002DCC7}" type="slidenum">
              <a:rPr lang="tr-TR" altLang="tr-TR" sz="1200" smtClean="0">
                <a:latin typeface="Arial" pitchFamily="34" charset="0"/>
              </a:rPr>
              <a:pPr eaLnBrk="1" hangingPunct="1"/>
              <a:t>11</a:t>
            </a:fld>
            <a:endParaRPr lang="tr-TR" altLang="tr-TR" sz="1200" smtClean="0">
              <a:latin typeface="Arial"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0A622E35-F27D-412F-B0C1-2EB32D2E7DD6}" type="slidenum">
              <a:rPr lang="tr-TR" altLang="tr-TR" sz="1200" smtClean="0">
                <a:latin typeface="Arial" pitchFamily="34" charset="0"/>
              </a:rPr>
              <a:pPr eaLnBrk="1" hangingPunct="1"/>
              <a:t>13</a:t>
            </a:fld>
            <a:endParaRPr lang="tr-TR" altLang="tr-TR" sz="1200" smtClean="0">
              <a:latin typeface="Arial"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4C7EB3B2-4DC2-44FD-8668-1BE67E7D55ED}" type="slidenum">
              <a:rPr lang="tr-TR" altLang="tr-TR" sz="1200" smtClean="0">
                <a:latin typeface="Arial" pitchFamily="34" charset="0"/>
              </a:rPr>
              <a:pPr eaLnBrk="1" hangingPunct="1"/>
              <a:t>15</a:t>
            </a:fld>
            <a:endParaRPr lang="tr-TR" altLang="tr-TR" sz="1200" smtClean="0">
              <a:latin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1AC5717-2048-4EE2-9B13-B6303EFDAA04}" type="slidenum">
              <a:rPr lang="tr-TR" altLang="tr-TR" sz="1200" smtClean="0">
                <a:latin typeface="Arial" pitchFamily="34" charset="0"/>
              </a:rPr>
              <a:pPr eaLnBrk="1" hangingPunct="1"/>
              <a:t>22</a:t>
            </a:fld>
            <a:endParaRPr lang="tr-TR" altLang="tr-TR" sz="1200" smtClean="0">
              <a:latin typeface="Arial" pitchFamily="34" charset="0"/>
            </a:endParaRPr>
          </a:p>
        </p:txBody>
      </p:sp>
      <p:sp>
        <p:nvSpPr>
          <p:cNvPr id="78851" name="1 Slayt Görüntüsü Yer Tutucusu"/>
          <p:cNvSpPr>
            <a:spLocks noGrp="1" noRot="1" noChangeAspect="1" noTextEdit="1"/>
          </p:cNvSpPr>
          <p:nvPr>
            <p:ph type="sldImg"/>
          </p:nvPr>
        </p:nvSpPr>
        <p:spPr>
          <a:ln/>
        </p:spPr>
      </p:sp>
      <p:sp>
        <p:nvSpPr>
          <p:cNvPr id="78852" name="2 Not Yer Tutucusu"/>
          <p:cNvSpPr>
            <a:spLocks noGrp="1"/>
          </p:cNvSpPr>
          <p:nvPr>
            <p:ph type="body" idx="1"/>
          </p:nvPr>
        </p:nvSpPr>
        <p:spPr>
          <a:noFill/>
        </p:spPr>
        <p:txBody>
          <a:bodyPr/>
          <a:lstStyle/>
          <a:p>
            <a:pPr eaLnBrk="1" hangingPunct="1">
              <a:spcBef>
                <a:spcPct val="0"/>
              </a:spcBef>
            </a:pPr>
            <a:endParaRPr lang="tr-TR" altLang="tr-TR" smtClean="0">
              <a:latin typeface="Arial" pitchFamily="34" charset="0"/>
            </a:endParaRPr>
          </a:p>
        </p:txBody>
      </p:sp>
      <p:sp>
        <p:nvSpPr>
          <p:cNvPr id="78853"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r" eaLnBrk="1" hangingPunct="1"/>
            <a:fld id="{405F0CA8-11E1-429D-A4C2-5357C01058FF}" type="slidenum">
              <a:rPr lang="tr-TR" altLang="tr-TR" sz="1200">
                <a:latin typeface="Arial" pitchFamily="34" charset="0"/>
              </a:rPr>
              <a:pPr algn="r" eaLnBrk="1" hangingPunct="1"/>
              <a:t>22</a:t>
            </a:fld>
            <a:endParaRPr lang="tr-TR" altLang="tr-TR" sz="120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A7C5259-3CFE-4A55-8A33-3AF858C7A654}" type="slidenum">
              <a:rPr lang="tr-TR" altLang="tr-TR" sz="1200" smtClean="0">
                <a:latin typeface="Arial" pitchFamily="34" charset="0"/>
              </a:rPr>
              <a:pPr eaLnBrk="1" hangingPunct="1"/>
              <a:t>23</a:t>
            </a:fld>
            <a:endParaRPr lang="tr-TR" altLang="tr-TR" sz="1200" smtClean="0">
              <a:latin typeface="Arial"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430B8FE-11F7-47AA-BE16-56955DFBF13F}" type="slidenum">
              <a:rPr lang="tr-TR" altLang="tr-TR" sz="1200" smtClean="0">
                <a:latin typeface="Arial" pitchFamily="34" charset="0"/>
              </a:rPr>
              <a:pPr eaLnBrk="1" hangingPunct="1"/>
              <a:t>25</a:t>
            </a:fld>
            <a:endParaRPr lang="tr-TR" altLang="tr-TR" sz="1200" smtClean="0">
              <a:latin typeface="Arial"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FDC0C90-8833-4E05-A36A-3C81D724C314}" type="slidenum">
              <a:rPr lang="tr-TR" altLang="tr-TR" sz="1200" smtClean="0">
                <a:latin typeface="Arial" pitchFamily="34" charset="0"/>
              </a:rPr>
              <a:pPr eaLnBrk="1" hangingPunct="1"/>
              <a:t>26</a:t>
            </a:fld>
            <a:endParaRPr lang="tr-TR" altLang="tr-TR" sz="1200" smtClean="0">
              <a:latin typeface="Arial"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tr-TR"/>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tr-TR"/>
          </a:p>
        </p:txBody>
      </p:sp>
      <p:sp>
        <p:nvSpPr>
          <p:cNvPr id="140394"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noProof="0" smtClean="0"/>
              <a:t>Click to edit Master title style</a:t>
            </a:r>
          </a:p>
        </p:txBody>
      </p:sp>
      <p:sp>
        <p:nvSpPr>
          <p:cNvPr id="140395"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7" name="Rectangle 103"/>
          <p:cNvSpPr>
            <a:spLocks noGrp="1" noChangeArrowheads="1"/>
          </p:cNvSpPr>
          <p:nvPr>
            <p:ph type="dt" sz="half" idx="10"/>
          </p:nvPr>
        </p:nvSpPr>
        <p:spPr>
          <a:xfrm>
            <a:off x="1387475" y="6357938"/>
            <a:ext cx="1905000" cy="457200"/>
          </a:xfrm>
          <a:extLst>
            <a:ext uri="{909E8E84-426E-40DD-AFC4-6F175D3DCCD1}">
              <a14:hiddenFill xmlns:a14="http://schemas.microsoft.com/office/drawing/2010/main">
                <a:solidFill>
                  <a:schemeClr val="accent1"/>
                </a:solidFill>
              </a14:hiddenFill>
            </a:ext>
          </a:extLst>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BE065BDA-5264-4908-986C-586E4A2164AF}" type="slidenum">
              <a:rPr lang="en-US"/>
              <a:pPr>
                <a:defRPr/>
              </a:pPr>
              <a:t>‹#›</a:t>
            </a:fld>
            <a:endParaRPr lang="en-US"/>
          </a:p>
        </p:txBody>
      </p:sp>
    </p:spTree>
    <p:extLst>
      <p:ext uri="{BB962C8B-B14F-4D97-AF65-F5344CB8AC3E}">
        <p14:creationId xmlns:p14="http://schemas.microsoft.com/office/powerpoint/2010/main" val="188145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DE970E1D-2647-43FB-A619-30361AF5A432}" type="slidenum">
              <a:rPr lang="en-US"/>
              <a:pPr>
                <a:defRPr/>
              </a:pPr>
              <a:t>‹#›</a:t>
            </a:fld>
            <a:endParaRPr lang="en-US"/>
          </a:p>
        </p:txBody>
      </p:sp>
    </p:spTree>
    <p:extLst>
      <p:ext uri="{BB962C8B-B14F-4D97-AF65-F5344CB8AC3E}">
        <p14:creationId xmlns:p14="http://schemas.microsoft.com/office/powerpoint/2010/main" val="4039606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78625" y="609600"/>
            <a:ext cx="1989138"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09625" y="609600"/>
            <a:ext cx="58166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93E467D1-00A9-43B5-B776-2CEF2F4C7084}" type="slidenum">
              <a:rPr lang="en-US"/>
              <a:pPr>
                <a:defRPr/>
              </a:pPr>
              <a:t>‹#›</a:t>
            </a:fld>
            <a:endParaRPr lang="en-US"/>
          </a:p>
        </p:txBody>
      </p:sp>
    </p:spTree>
    <p:extLst>
      <p:ext uri="{BB962C8B-B14F-4D97-AF65-F5344CB8AC3E}">
        <p14:creationId xmlns:p14="http://schemas.microsoft.com/office/powerpoint/2010/main" val="3008984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809625" y="2214563"/>
            <a:ext cx="3902075"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CAC1281A-565A-432D-B550-2D7254AD51D5}" type="slidenum">
              <a:rPr lang="en-US"/>
              <a:pPr>
                <a:defRPr/>
              </a:pPr>
              <a:t>‹#›</a:t>
            </a:fld>
            <a:endParaRPr lang="en-US"/>
          </a:p>
        </p:txBody>
      </p:sp>
    </p:spTree>
    <p:extLst>
      <p:ext uri="{BB962C8B-B14F-4D97-AF65-F5344CB8AC3E}">
        <p14:creationId xmlns:p14="http://schemas.microsoft.com/office/powerpoint/2010/main" val="3339475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lstStyle/>
          <a:p>
            <a:pPr lvl="0"/>
            <a:endParaRPr lang="tr-TR" noProof="0" smtClean="0"/>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0DD06D0D-92FD-4855-A0CB-15183E87977A}" type="slidenum">
              <a:rPr lang="en-US"/>
              <a:pPr>
                <a:defRPr/>
              </a:pPr>
              <a:t>‹#›</a:t>
            </a:fld>
            <a:endParaRPr lang="en-US"/>
          </a:p>
        </p:txBody>
      </p:sp>
    </p:spTree>
    <p:extLst>
      <p:ext uri="{BB962C8B-B14F-4D97-AF65-F5344CB8AC3E}">
        <p14:creationId xmlns:p14="http://schemas.microsoft.com/office/powerpoint/2010/main" val="3038539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75107" name="Rectangle 3"/>
          <p:cNvSpPr>
            <a:spLocks noGrp="1" noChangeArrowheads="1"/>
          </p:cNvSpPr>
          <p:nvPr>
            <p:ph type="ctrTitle"/>
          </p:nvPr>
        </p:nvSpPr>
        <p:spPr>
          <a:xfrm>
            <a:off x="315913" y="466725"/>
            <a:ext cx="6781800" cy="2133600"/>
          </a:xfrm>
        </p:spPr>
        <p:txBody>
          <a:bodyPr/>
          <a:lstStyle>
            <a:lvl1pPr algn="r">
              <a:defRPr sz="4800"/>
            </a:lvl1pPr>
          </a:lstStyle>
          <a:p>
            <a:pPr lvl="0"/>
            <a:r>
              <a:rPr lang="tr-TR" altLang="en-US" noProof="0" smtClean="0"/>
              <a:t>Asıl başlık stili için tıklatın</a:t>
            </a:r>
          </a:p>
        </p:txBody>
      </p:sp>
      <p:sp>
        <p:nvSpPr>
          <p:cNvPr id="17510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tr-TR" altLang="en-US" noProof="0" smtClean="0"/>
              <a:t>Asıl alt başlık stilini düzenlemek için tıklatın</a:t>
            </a:r>
          </a:p>
        </p:txBody>
      </p:sp>
      <p:sp>
        <p:nvSpPr>
          <p:cNvPr id="38" name="Rectangle 5"/>
          <p:cNvSpPr>
            <a:spLocks noGrp="1" noChangeArrowheads="1"/>
          </p:cNvSpPr>
          <p:nvPr>
            <p:ph type="dt" sz="half" idx="10"/>
          </p:nvPr>
        </p:nvSpPr>
        <p:spPr/>
        <p:txBody>
          <a:bodyPr/>
          <a:lstStyle>
            <a:lvl1pPr>
              <a:defRPr/>
            </a:lvl1pPr>
          </a:lstStyle>
          <a:p>
            <a:pPr>
              <a:defRPr/>
            </a:pPr>
            <a:endParaRPr lang="tr-TR" altLang="en-US"/>
          </a:p>
        </p:txBody>
      </p:sp>
      <p:sp>
        <p:nvSpPr>
          <p:cNvPr id="39" name="Rectangle 6"/>
          <p:cNvSpPr>
            <a:spLocks noGrp="1" noChangeArrowheads="1"/>
          </p:cNvSpPr>
          <p:nvPr>
            <p:ph type="ftr" sz="quarter" idx="11"/>
          </p:nvPr>
        </p:nvSpPr>
        <p:spPr/>
        <p:txBody>
          <a:bodyPr/>
          <a:lstStyle>
            <a:lvl1pPr>
              <a:defRPr/>
            </a:lvl1pPr>
          </a:lstStyle>
          <a:p>
            <a:pPr>
              <a:defRPr/>
            </a:pPr>
            <a:endParaRPr lang="tr-TR" altLang="en-US"/>
          </a:p>
        </p:txBody>
      </p:sp>
      <p:sp>
        <p:nvSpPr>
          <p:cNvPr id="40" name="Rectangle 7"/>
          <p:cNvSpPr>
            <a:spLocks noGrp="1" noChangeArrowheads="1"/>
          </p:cNvSpPr>
          <p:nvPr>
            <p:ph type="sldNum" sz="quarter" idx="12"/>
          </p:nvPr>
        </p:nvSpPr>
        <p:spPr/>
        <p:txBody>
          <a:bodyPr/>
          <a:lstStyle>
            <a:lvl1pPr>
              <a:defRPr/>
            </a:lvl1pPr>
          </a:lstStyle>
          <a:p>
            <a:pPr>
              <a:defRPr/>
            </a:pPr>
            <a:fld id="{E4180D2F-57CD-40DA-A9BA-493A34D51999}" type="slidenum">
              <a:rPr lang="tr-TR" altLang="en-US"/>
              <a:pPr>
                <a:defRPr/>
              </a:pPr>
              <a:t>‹#›</a:t>
            </a:fld>
            <a:endParaRPr lang="tr-TR" altLang="en-US"/>
          </a:p>
        </p:txBody>
      </p:sp>
    </p:spTree>
    <p:extLst>
      <p:ext uri="{BB962C8B-B14F-4D97-AF65-F5344CB8AC3E}">
        <p14:creationId xmlns:p14="http://schemas.microsoft.com/office/powerpoint/2010/main" val="1474742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5F32F92B-E632-48E4-B7BF-090B1251E24D}" type="slidenum">
              <a:rPr lang="tr-TR" altLang="en-US"/>
              <a:pPr>
                <a:defRPr/>
              </a:pPr>
              <a:t>‹#›</a:t>
            </a:fld>
            <a:endParaRPr lang="tr-TR" altLang="en-US"/>
          </a:p>
        </p:txBody>
      </p:sp>
    </p:spTree>
    <p:extLst>
      <p:ext uri="{BB962C8B-B14F-4D97-AF65-F5344CB8AC3E}">
        <p14:creationId xmlns:p14="http://schemas.microsoft.com/office/powerpoint/2010/main" val="857232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A77AA3F5-1432-4DEA-B8A5-08AE74E615DF}" type="slidenum">
              <a:rPr lang="tr-TR" altLang="en-US"/>
              <a:pPr>
                <a:defRPr/>
              </a:pPr>
              <a:t>‹#›</a:t>
            </a:fld>
            <a:endParaRPr lang="tr-TR" altLang="en-US"/>
          </a:p>
        </p:txBody>
      </p:sp>
    </p:spTree>
    <p:extLst>
      <p:ext uri="{BB962C8B-B14F-4D97-AF65-F5344CB8AC3E}">
        <p14:creationId xmlns:p14="http://schemas.microsoft.com/office/powerpoint/2010/main" val="3135243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A0FDF8CE-606C-4918-87B9-D0731E350612}" type="slidenum">
              <a:rPr lang="tr-TR" altLang="en-US"/>
              <a:pPr>
                <a:defRPr/>
              </a:pPr>
              <a:t>‹#›</a:t>
            </a:fld>
            <a:endParaRPr lang="tr-TR" altLang="en-US"/>
          </a:p>
        </p:txBody>
      </p:sp>
    </p:spTree>
    <p:extLst>
      <p:ext uri="{BB962C8B-B14F-4D97-AF65-F5344CB8AC3E}">
        <p14:creationId xmlns:p14="http://schemas.microsoft.com/office/powerpoint/2010/main" val="3854535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9" name="Rectangle 7"/>
          <p:cNvSpPr>
            <a:spLocks noGrp="1" noChangeArrowheads="1"/>
          </p:cNvSpPr>
          <p:nvPr>
            <p:ph type="sldNum" sz="quarter" idx="12"/>
          </p:nvPr>
        </p:nvSpPr>
        <p:spPr>
          <a:ln/>
        </p:spPr>
        <p:txBody>
          <a:bodyPr/>
          <a:lstStyle>
            <a:lvl1pPr>
              <a:defRPr/>
            </a:lvl1pPr>
          </a:lstStyle>
          <a:p>
            <a:pPr>
              <a:defRPr/>
            </a:pPr>
            <a:fld id="{51A48235-2EEC-4D28-B12E-24F3E8D3D30B}" type="slidenum">
              <a:rPr lang="tr-TR" altLang="en-US"/>
              <a:pPr>
                <a:defRPr/>
              </a:pPr>
              <a:t>‹#›</a:t>
            </a:fld>
            <a:endParaRPr lang="tr-TR" altLang="en-US"/>
          </a:p>
        </p:txBody>
      </p:sp>
    </p:spTree>
    <p:extLst>
      <p:ext uri="{BB962C8B-B14F-4D97-AF65-F5344CB8AC3E}">
        <p14:creationId xmlns:p14="http://schemas.microsoft.com/office/powerpoint/2010/main" val="1042270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5" name="Rectangle 7"/>
          <p:cNvSpPr>
            <a:spLocks noGrp="1" noChangeArrowheads="1"/>
          </p:cNvSpPr>
          <p:nvPr>
            <p:ph type="sldNum" sz="quarter" idx="12"/>
          </p:nvPr>
        </p:nvSpPr>
        <p:spPr>
          <a:ln/>
        </p:spPr>
        <p:txBody>
          <a:bodyPr/>
          <a:lstStyle>
            <a:lvl1pPr>
              <a:defRPr/>
            </a:lvl1pPr>
          </a:lstStyle>
          <a:p>
            <a:pPr>
              <a:defRPr/>
            </a:pPr>
            <a:fld id="{0DD2958A-16B7-4A56-984A-82FB452981FA}" type="slidenum">
              <a:rPr lang="tr-TR" altLang="en-US"/>
              <a:pPr>
                <a:defRPr/>
              </a:pPr>
              <a:t>‹#›</a:t>
            </a:fld>
            <a:endParaRPr lang="tr-TR" altLang="en-US"/>
          </a:p>
        </p:txBody>
      </p:sp>
    </p:spTree>
    <p:extLst>
      <p:ext uri="{BB962C8B-B14F-4D97-AF65-F5344CB8AC3E}">
        <p14:creationId xmlns:p14="http://schemas.microsoft.com/office/powerpoint/2010/main" val="167023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7F102BB6-D61B-4C3C-960E-A79BAA581B48}" type="slidenum">
              <a:rPr lang="en-US"/>
              <a:pPr>
                <a:defRPr/>
              </a:pPr>
              <a:t>‹#›</a:t>
            </a:fld>
            <a:endParaRPr lang="en-US"/>
          </a:p>
        </p:txBody>
      </p:sp>
    </p:spTree>
    <p:extLst>
      <p:ext uri="{BB962C8B-B14F-4D97-AF65-F5344CB8AC3E}">
        <p14:creationId xmlns:p14="http://schemas.microsoft.com/office/powerpoint/2010/main" val="13078116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4" name="Rectangle 7"/>
          <p:cNvSpPr>
            <a:spLocks noGrp="1" noChangeArrowheads="1"/>
          </p:cNvSpPr>
          <p:nvPr>
            <p:ph type="sldNum" sz="quarter" idx="12"/>
          </p:nvPr>
        </p:nvSpPr>
        <p:spPr>
          <a:ln/>
        </p:spPr>
        <p:txBody>
          <a:bodyPr/>
          <a:lstStyle>
            <a:lvl1pPr>
              <a:defRPr/>
            </a:lvl1pPr>
          </a:lstStyle>
          <a:p>
            <a:pPr>
              <a:defRPr/>
            </a:pPr>
            <a:fld id="{BE073D6C-58B4-41D1-A839-C55536770995}" type="slidenum">
              <a:rPr lang="tr-TR" altLang="en-US"/>
              <a:pPr>
                <a:defRPr/>
              </a:pPr>
              <a:t>‹#›</a:t>
            </a:fld>
            <a:endParaRPr lang="tr-TR" altLang="en-US"/>
          </a:p>
        </p:txBody>
      </p:sp>
    </p:spTree>
    <p:extLst>
      <p:ext uri="{BB962C8B-B14F-4D97-AF65-F5344CB8AC3E}">
        <p14:creationId xmlns:p14="http://schemas.microsoft.com/office/powerpoint/2010/main" val="14783417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E50F0BBB-AC81-490C-AF96-50D8BC03E340}" type="slidenum">
              <a:rPr lang="tr-TR" altLang="en-US"/>
              <a:pPr>
                <a:defRPr/>
              </a:pPr>
              <a:t>‹#›</a:t>
            </a:fld>
            <a:endParaRPr lang="tr-TR" altLang="en-US"/>
          </a:p>
        </p:txBody>
      </p:sp>
    </p:spTree>
    <p:extLst>
      <p:ext uri="{BB962C8B-B14F-4D97-AF65-F5344CB8AC3E}">
        <p14:creationId xmlns:p14="http://schemas.microsoft.com/office/powerpoint/2010/main" val="1510171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B7E7998F-2B3D-47D0-AFFE-BC416870F104}" type="slidenum">
              <a:rPr lang="tr-TR" altLang="en-US"/>
              <a:pPr>
                <a:defRPr/>
              </a:pPr>
              <a:t>‹#›</a:t>
            </a:fld>
            <a:endParaRPr lang="tr-TR" altLang="en-US"/>
          </a:p>
        </p:txBody>
      </p:sp>
    </p:spTree>
    <p:extLst>
      <p:ext uri="{BB962C8B-B14F-4D97-AF65-F5344CB8AC3E}">
        <p14:creationId xmlns:p14="http://schemas.microsoft.com/office/powerpoint/2010/main" val="4173329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ABC765CA-5950-4D52-A711-8A09F8DEEA6D}" type="slidenum">
              <a:rPr lang="tr-TR" altLang="en-US"/>
              <a:pPr>
                <a:defRPr/>
              </a:pPr>
              <a:t>‹#›</a:t>
            </a:fld>
            <a:endParaRPr lang="tr-TR" altLang="en-US"/>
          </a:p>
        </p:txBody>
      </p:sp>
    </p:spTree>
    <p:extLst>
      <p:ext uri="{BB962C8B-B14F-4D97-AF65-F5344CB8AC3E}">
        <p14:creationId xmlns:p14="http://schemas.microsoft.com/office/powerpoint/2010/main" val="20469635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122238"/>
            <a:ext cx="2057400" cy="600868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122238"/>
            <a:ext cx="6019800" cy="60086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81ABEC4B-D159-4FC4-8BA3-990285E20E0F}" type="slidenum">
              <a:rPr lang="tr-TR" altLang="en-US"/>
              <a:pPr>
                <a:defRPr/>
              </a:pPr>
              <a:t>‹#›</a:t>
            </a:fld>
            <a:endParaRPr lang="tr-TR" altLang="en-US"/>
          </a:p>
        </p:txBody>
      </p:sp>
    </p:spTree>
    <p:extLst>
      <p:ext uri="{BB962C8B-B14F-4D97-AF65-F5344CB8AC3E}">
        <p14:creationId xmlns:p14="http://schemas.microsoft.com/office/powerpoint/2010/main" val="2285101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4" name="Dikdörtgen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lang="tr-TR" smtClean="0"/>
              <a:t>Asıl başlık stili için tıklatın</a:t>
            </a:r>
            <a:endParaRPr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7" name="Veri Yer Tutucusu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Altbilgi Yer Tutucusu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C1C0D5C-06FB-4E93-8929-E7EC32F5E53F}" type="slidenum">
              <a:rPr lang="en-US"/>
              <a:pPr>
                <a:defRPr/>
              </a:pPr>
              <a:t>‹#›</a:t>
            </a:fld>
            <a:endParaRPr lang="en-US"/>
          </a:p>
        </p:txBody>
      </p:sp>
    </p:spTree>
    <p:extLst>
      <p:ext uri="{BB962C8B-B14F-4D97-AF65-F5344CB8AC3E}">
        <p14:creationId xmlns:p14="http://schemas.microsoft.com/office/powerpoint/2010/main" val="64778048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lang="tr-TR" smtClean="0"/>
              <a:t>Asıl başlık stili için tıklatın</a:t>
            </a:r>
            <a:endParaRPr lang="en-US"/>
          </a:p>
        </p:txBody>
      </p:sp>
      <p:sp>
        <p:nvSpPr>
          <p:cNvPr id="8" name="İçerik Yer Tutucusu 7"/>
          <p:cNvSpPr>
            <a:spLocks noGrp="1"/>
          </p:cNvSpPr>
          <p:nvPr>
            <p:ph sz="quarter" idx="1"/>
          </p:nvPr>
        </p:nvSpPr>
        <p:spPr>
          <a:xfrm>
            <a:off x="612648" y="1600200"/>
            <a:ext cx="8153400" cy="4495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4EA66338-C061-41D0-8902-7CD7CBD305AF}" type="slidenum">
              <a:rPr lang="en-US"/>
              <a:pPr>
                <a:defRPr/>
              </a:pPr>
              <a:t>‹#›</a:t>
            </a:fld>
            <a:endParaRPr lang="en-US"/>
          </a:p>
        </p:txBody>
      </p:sp>
    </p:spTree>
    <p:extLst>
      <p:ext uri="{BB962C8B-B14F-4D97-AF65-F5344CB8AC3E}">
        <p14:creationId xmlns:p14="http://schemas.microsoft.com/office/powerpoint/2010/main" val="42679376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4" name="Dikdörtgen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Metin Yer Tutucusu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tr-TR" smtClean="0"/>
              <a:t>Asıl başlık stili için tıklatın</a:t>
            </a:r>
            <a:endParaRPr lang="en-US"/>
          </a:p>
        </p:txBody>
      </p:sp>
      <p:sp>
        <p:nvSpPr>
          <p:cNvPr id="7" name="Veri Yer Tutucusu 11"/>
          <p:cNvSpPr>
            <a:spLocks noGrp="1"/>
          </p:cNvSpPr>
          <p:nvPr>
            <p:ph type="dt" sz="half" idx="10"/>
          </p:nvPr>
        </p:nvSpPr>
        <p:spPr/>
        <p:txBody>
          <a:bodyPr/>
          <a:lstStyle>
            <a:lvl1pPr>
              <a:defRPr/>
            </a:lvl1pPr>
          </a:lstStyle>
          <a:p>
            <a:pPr>
              <a:defRPr/>
            </a:pPr>
            <a:endParaRPr lang="en-US"/>
          </a:p>
        </p:txBody>
      </p:sp>
      <p:sp>
        <p:nvSpPr>
          <p:cNvPr id="8" name="Slayt Numarası Yer Tutucusu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2636D241-D84D-4710-9B85-7842A8F50AF5}" type="slidenum">
              <a:rPr lang="en-US"/>
              <a:pPr>
                <a:defRPr/>
              </a:pPr>
              <a:t>‹#›</a:t>
            </a:fld>
            <a:endParaRPr lang="en-US"/>
          </a:p>
        </p:txBody>
      </p:sp>
      <p:sp>
        <p:nvSpPr>
          <p:cNvPr id="9" name="Altbilgi Yer Tutucusu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40394114"/>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9" name="İçerik Yer Tutucusu 8"/>
          <p:cNvSpPr>
            <a:spLocks noGrp="1"/>
          </p:cNvSpPr>
          <p:nvPr>
            <p:ph sz="quarter" idx="1"/>
          </p:nvPr>
        </p:nvSpPr>
        <p:spPr>
          <a:xfrm>
            <a:off x="609600"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İçerik Yer Tutucusu 10"/>
          <p:cNvSpPr>
            <a:spLocks noGrp="1"/>
          </p:cNvSpPr>
          <p:nvPr>
            <p:ph sz="quarter" idx="2"/>
          </p:nvPr>
        </p:nvSpPr>
        <p:spPr>
          <a:xfrm>
            <a:off x="4844901"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7"/>
          <p:cNvSpPr>
            <a:spLocks noGrp="1"/>
          </p:cNvSpPr>
          <p:nvPr>
            <p:ph type="dt" sz="half" idx="10"/>
          </p:nvPr>
        </p:nvSpPr>
        <p:spPr/>
        <p:txBody>
          <a:bodyPr rtlCol="0"/>
          <a:lstStyle>
            <a:lvl1pPr>
              <a:defRPr/>
            </a:lvl1pPr>
          </a:lstStyle>
          <a:p>
            <a:pPr>
              <a:defRPr/>
            </a:pPr>
            <a:endParaRPr lang="en-US"/>
          </a:p>
        </p:txBody>
      </p:sp>
      <p:sp>
        <p:nvSpPr>
          <p:cNvPr id="6" name="Slayt Numarası Yer Tutucusu 9"/>
          <p:cNvSpPr>
            <a:spLocks noGrp="1"/>
          </p:cNvSpPr>
          <p:nvPr>
            <p:ph type="sldNum" sz="quarter" idx="11"/>
          </p:nvPr>
        </p:nvSpPr>
        <p:spPr/>
        <p:txBody>
          <a:bodyPr rtlCol="0"/>
          <a:lstStyle>
            <a:lvl1pPr>
              <a:defRPr/>
            </a:lvl1pPr>
          </a:lstStyle>
          <a:p>
            <a:pPr>
              <a:defRPr/>
            </a:pPr>
            <a:fld id="{5CAB8F80-CE90-486A-A2DB-E480BD733C54}" type="slidenum">
              <a:rPr lang="en-US"/>
              <a:pPr>
                <a:defRPr/>
              </a:pPr>
              <a:t>‹#›</a:t>
            </a:fld>
            <a:endParaRPr lang="en-US"/>
          </a:p>
        </p:txBody>
      </p:sp>
      <p:sp>
        <p:nvSpPr>
          <p:cNvPr id="7" name="Altbilgi Yer Tutucusu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054765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lstStyle>
            <a:lvl1pPr>
              <a:defRPr/>
            </a:lvl1pPr>
          </a:lstStyle>
          <a:p>
            <a:r>
              <a:rPr lang="tr-TR" smtClean="0"/>
              <a:t>Asıl başlık stili için tıklatın</a:t>
            </a:r>
            <a:endParaRPr lang="en-US"/>
          </a:p>
        </p:txBody>
      </p:sp>
      <p:sp>
        <p:nvSpPr>
          <p:cNvPr id="11" name="İçerik Yer Tutucusu 10"/>
          <p:cNvSpPr>
            <a:spLocks noGrp="1"/>
          </p:cNvSpPr>
          <p:nvPr>
            <p:ph sz="quarter" idx="2"/>
          </p:nvPr>
        </p:nvSpPr>
        <p:spPr>
          <a:xfrm>
            <a:off x="609600" y="2438400"/>
            <a:ext cx="3886200" cy="3581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İçerik Yer Tutucusu 12"/>
          <p:cNvSpPr>
            <a:spLocks noGrp="1"/>
          </p:cNvSpPr>
          <p:nvPr>
            <p:ph sz="quarter" idx="4"/>
          </p:nvPr>
        </p:nvSpPr>
        <p:spPr>
          <a:xfrm>
            <a:off x="4800600" y="2438400"/>
            <a:ext cx="3886200" cy="3581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tr-TR" smtClean="0"/>
              <a:t>Asıl metin stillerini düzenlemek için tıklatın</a:t>
            </a:r>
          </a:p>
        </p:txBody>
      </p:sp>
      <p:sp>
        <p:nvSpPr>
          <p:cNvPr id="7" name="Veri Yer Tutucusu 9"/>
          <p:cNvSpPr>
            <a:spLocks noGrp="1"/>
          </p:cNvSpPr>
          <p:nvPr>
            <p:ph type="dt" sz="half" idx="10"/>
          </p:nvPr>
        </p:nvSpPr>
        <p:spPr/>
        <p:txBody>
          <a:bodyPr rtlCol="0"/>
          <a:lstStyle>
            <a:lvl1pPr>
              <a:defRPr/>
            </a:lvl1pPr>
          </a:lstStyle>
          <a:p>
            <a:pPr>
              <a:defRPr/>
            </a:pPr>
            <a:endParaRPr lang="en-US"/>
          </a:p>
        </p:txBody>
      </p:sp>
      <p:sp>
        <p:nvSpPr>
          <p:cNvPr id="8" name="Slayt Numarası Yer Tutucusu 11"/>
          <p:cNvSpPr>
            <a:spLocks noGrp="1"/>
          </p:cNvSpPr>
          <p:nvPr>
            <p:ph type="sldNum" sz="quarter" idx="11"/>
          </p:nvPr>
        </p:nvSpPr>
        <p:spPr/>
        <p:txBody>
          <a:bodyPr rtlCol="0"/>
          <a:lstStyle>
            <a:lvl1pPr>
              <a:defRPr/>
            </a:lvl1pPr>
          </a:lstStyle>
          <a:p>
            <a:pPr>
              <a:defRPr/>
            </a:pPr>
            <a:fld id="{F839C157-9696-4D46-AA45-205E7CBA32A0}" type="slidenum">
              <a:rPr lang="en-US"/>
              <a:pPr>
                <a:defRPr/>
              </a:pPr>
              <a:t>‹#›</a:t>
            </a:fld>
            <a:endParaRPr lang="en-US"/>
          </a:p>
        </p:txBody>
      </p:sp>
      <p:sp>
        <p:nvSpPr>
          <p:cNvPr id="9" name="Altbilgi Yer Tutucusu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1076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8804360F-D57C-4F03-8B6D-032F69F5D387}" type="slidenum">
              <a:rPr lang="en-US"/>
              <a:pPr>
                <a:defRPr/>
              </a:pPr>
              <a:t>‹#›</a:t>
            </a:fld>
            <a:endParaRPr lang="en-US"/>
          </a:p>
        </p:txBody>
      </p:sp>
    </p:spTree>
    <p:extLst>
      <p:ext uri="{BB962C8B-B14F-4D97-AF65-F5344CB8AC3E}">
        <p14:creationId xmlns:p14="http://schemas.microsoft.com/office/powerpoint/2010/main" val="10452329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13"/>
          <p:cNvSpPr>
            <a:spLocks noGrp="1"/>
          </p:cNvSpPr>
          <p:nvPr>
            <p:ph type="dt" sz="half" idx="10"/>
          </p:nvPr>
        </p:nvSpPr>
        <p:spPr/>
        <p:txBody>
          <a:bodyPr/>
          <a:lstStyle>
            <a:lvl1pPr>
              <a:defRPr/>
            </a:lvl1pPr>
          </a:lstStyle>
          <a:p>
            <a:pPr>
              <a:defRPr/>
            </a:pPr>
            <a:endParaRPr lang="en-US"/>
          </a:p>
        </p:txBody>
      </p:sp>
      <p:sp>
        <p:nvSpPr>
          <p:cNvPr id="4" name="Altbilgi Yer Tutucusu 2"/>
          <p:cNvSpPr>
            <a:spLocks noGrp="1"/>
          </p:cNvSpPr>
          <p:nvPr>
            <p:ph type="ftr" sz="quarter" idx="11"/>
          </p:nvPr>
        </p:nvSpPr>
        <p:spPr/>
        <p:txBody>
          <a:bodyPr/>
          <a:lstStyle>
            <a:lvl1pPr>
              <a:defRPr/>
            </a:lvl1pPr>
          </a:lstStyle>
          <a:p>
            <a:pPr>
              <a:defRPr/>
            </a:pPr>
            <a:endParaRPr lang="en-US"/>
          </a:p>
        </p:txBody>
      </p:sp>
      <p:sp>
        <p:nvSpPr>
          <p:cNvPr id="5" name="Slayt Numarası Yer Tutucusu 22"/>
          <p:cNvSpPr>
            <a:spLocks noGrp="1"/>
          </p:cNvSpPr>
          <p:nvPr>
            <p:ph type="sldNum" sz="quarter" idx="12"/>
          </p:nvPr>
        </p:nvSpPr>
        <p:spPr/>
        <p:txBody>
          <a:bodyPr/>
          <a:lstStyle>
            <a:lvl1pPr>
              <a:defRPr/>
            </a:lvl1pPr>
          </a:lstStyle>
          <a:p>
            <a:pPr>
              <a:defRPr/>
            </a:pPr>
            <a:fld id="{1C462F2D-0537-4ED1-80F3-D26E6D93A63D}" type="slidenum">
              <a:rPr lang="en-US"/>
              <a:pPr>
                <a:defRPr/>
              </a:pPr>
              <a:t>‹#›</a:t>
            </a:fld>
            <a:endParaRPr lang="en-US"/>
          </a:p>
        </p:txBody>
      </p:sp>
    </p:spTree>
    <p:extLst>
      <p:ext uri="{BB962C8B-B14F-4D97-AF65-F5344CB8AC3E}">
        <p14:creationId xmlns:p14="http://schemas.microsoft.com/office/powerpoint/2010/main" val="22951431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pPr>
              <a:defRPr/>
            </a:pPr>
            <a:endParaRPr lang="en-US"/>
          </a:p>
        </p:txBody>
      </p:sp>
      <p:sp>
        <p:nvSpPr>
          <p:cNvPr id="3" name="Altbilgi Yer Tutucusu 2"/>
          <p:cNvSpPr>
            <a:spLocks noGrp="1"/>
          </p:cNvSpPr>
          <p:nvPr>
            <p:ph type="ftr" sz="quarter" idx="11"/>
          </p:nvPr>
        </p:nvSpPr>
        <p:spPr/>
        <p:txBody>
          <a:bodyPr/>
          <a:lstStyle>
            <a:lvl1pPr>
              <a:defRPr/>
            </a:lvl1pPr>
          </a:lstStyle>
          <a:p>
            <a:pPr>
              <a:defRPr/>
            </a:pPr>
            <a:endParaRPr lang="en-US"/>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CBD06066-B472-43A0-A315-F38C19CB8FC1}" type="slidenum">
              <a:rPr lang="en-US"/>
              <a:pPr>
                <a:defRPr/>
              </a:pPr>
              <a:t>‹#›</a:t>
            </a:fld>
            <a:endParaRPr lang="en-US"/>
          </a:p>
        </p:txBody>
      </p:sp>
    </p:spTree>
    <p:extLst>
      <p:ext uri="{BB962C8B-B14F-4D97-AF65-F5344CB8AC3E}">
        <p14:creationId xmlns:p14="http://schemas.microsoft.com/office/powerpoint/2010/main" val="20602829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lstStyle>
            <a:lvl1pPr algn="l">
              <a:buNone/>
              <a:defRPr sz="4400" b="0"/>
            </a:lvl1pPr>
          </a:lstStyle>
          <a:p>
            <a:r>
              <a:rPr lang="tr-TR" smtClean="0"/>
              <a:t>Asıl başlık stili için tıklatın</a:t>
            </a:r>
            <a:endParaRPr lang="en-US"/>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BD02B28F-D2E7-4750-9060-023E80AAC2C8}" type="slidenum">
              <a:rPr lang="en-US"/>
              <a:pPr>
                <a:defRPr/>
              </a:pPr>
              <a:t>‹#›</a:t>
            </a:fld>
            <a:endParaRPr lang="en-US"/>
          </a:p>
        </p:txBody>
      </p:sp>
    </p:spTree>
    <p:extLst>
      <p:ext uri="{BB962C8B-B14F-4D97-AF65-F5344CB8AC3E}">
        <p14:creationId xmlns:p14="http://schemas.microsoft.com/office/powerpoint/2010/main" val="31127650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5" name="Dikdörtgen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Dikdörtgen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Dikdörtgen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2" name="Başlık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tr-TR" smtClean="0"/>
              <a:t>Asıl başlık stili için tıklatın</a:t>
            </a:r>
            <a:endParaRPr lang="en-US"/>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Veri Yer Tutucusu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ayt Numarası Yer Tutucusu 12"/>
          <p:cNvSpPr>
            <a:spLocks noGrp="1"/>
          </p:cNvSpPr>
          <p:nvPr>
            <p:ph type="sldNum" sz="quarter" idx="11"/>
          </p:nvPr>
        </p:nvSpPr>
        <p:spPr>
          <a:xfrm>
            <a:off x="0" y="4667250"/>
            <a:ext cx="1447800" cy="663575"/>
          </a:xfrm>
        </p:spPr>
        <p:txBody>
          <a:bodyPr rtlCol="0"/>
          <a:lstStyle>
            <a:lvl1pPr>
              <a:defRPr sz="2800"/>
            </a:lvl1pPr>
          </a:lstStyle>
          <a:p>
            <a:pPr>
              <a:defRPr/>
            </a:pPr>
            <a:fld id="{05093433-06DC-4D7A-83E5-79EF76077E4B}" type="slidenum">
              <a:rPr lang="en-US"/>
              <a:pPr>
                <a:defRPr/>
              </a:pPr>
              <a:t>‹#›</a:t>
            </a:fld>
            <a:endParaRPr lang="en-US"/>
          </a:p>
        </p:txBody>
      </p:sp>
      <p:sp>
        <p:nvSpPr>
          <p:cNvPr id="11" name="Altbilgi Yer Tutucusu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2033919583"/>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25B8B891-73B2-446E-95F4-40989EC7EB36}" type="slidenum">
              <a:rPr lang="en-US"/>
              <a:pPr>
                <a:defRPr/>
              </a:pPr>
              <a:t>‹#›</a:t>
            </a:fld>
            <a:endParaRPr lang="en-US"/>
          </a:p>
        </p:txBody>
      </p:sp>
    </p:spTree>
    <p:extLst>
      <p:ext uri="{BB962C8B-B14F-4D97-AF65-F5344CB8AC3E}">
        <p14:creationId xmlns:p14="http://schemas.microsoft.com/office/powerpoint/2010/main" val="41547129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Dikdörtgen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ikdörtgen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ikdörtgen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Dikey Başlık 1"/>
          <p:cNvSpPr>
            <a:spLocks noGrp="1"/>
          </p:cNvSpPr>
          <p:nvPr>
            <p:ph type="title" orient="vert"/>
          </p:nvPr>
        </p:nvSpPr>
        <p:spPr>
          <a:xfrm>
            <a:off x="6553200" y="609600"/>
            <a:ext cx="2057400" cy="5516563"/>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Altbilgi Yer Tutucusu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ayt Numarası Yer Tutucusu 5"/>
          <p:cNvSpPr>
            <a:spLocks noGrp="1"/>
          </p:cNvSpPr>
          <p:nvPr>
            <p:ph type="sldNum" sz="quarter" idx="12"/>
          </p:nvPr>
        </p:nvSpPr>
        <p:spPr>
          <a:xfrm rot="5400000">
            <a:off x="5989638" y="144462"/>
            <a:ext cx="533400" cy="244475"/>
          </a:xfrm>
        </p:spPr>
        <p:txBody>
          <a:bodyPr/>
          <a:lstStyle>
            <a:lvl1pPr>
              <a:defRPr/>
            </a:lvl1pPr>
          </a:lstStyle>
          <a:p>
            <a:pPr>
              <a:defRPr/>
            </a:pPr>
            <a:fld id="{2136BADF-A0D2-486B-93CE-8C0F5C15616F}" type="slidenum">
              <a:rPr lang="en-US"/>
              <a:pPr>
                <a:defRPr/>
              </a:pPr>
              <a:t>‹#›</a:t>
            </a:fld>
            <a:endParaRPr lang="en-US"/>
          </a:p>
        </p:txBody>
      </p:sp>
    </p:spTree>
    <p:extLst>
      <p:ext uri="{BB962C8B-B14F-4D97-AF65-F5344CB8AC3E}">
        <p14:creationId xmlns:p14="http://schemas.microsoft.com/office/powerpoint/2010/main" val="3577285790"/>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Başlık 13"/>
          <p:cNvSpPr>
            <a:spLocks noGrp="1"/>
          </p:cNvSpPr>
          <p:nvPr>
            <p:ph type="ctrTitle"/>
          </p:nvPr>
        </p:nvSpPr>
        <p:spPr>
          <a:xfrm>
            <a:off x="1432560" y="359898"/>
            <a:ext cx="7406640" cy="1472184"/>
          </a:xfrm>
        </p:spPr>
        <p:txBody>
          <a:bodyPr anchor="b"/>
          <a:lstStyle>
            <a:lvl1pPr algn="l">
              <a:defRPr/>
            </a:lvl1pPr>
            <a:extLst/>
          </a:lstStyle>
          <a:p>
            <a:r>
              <a:rPr lang="tr-TR" smtClean="0"/>
              <a:t>Asıl başlık stili için tıklatın</a:t>
            </a:r>
            <a:endParaRPr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6" name="Veri Yer Tutucusu 6"/>
          <p:cNvSpPr>
            <a:spLocks noGrp="1"/>
          </p:cNvSpPr>
          <p:nvPr>
            <p:ph type="dt" sz="half" idx="10"/>
          </p:nvPr>
        </p:nvSpPr>
        <p:spPr/>
        <p:txBody>
          <a:bodyPr/>
          <a:lstStyle>
            <a:lvl1pPr>
              <a:defRPr/>
            </a:lvl1pPr>
            <a:extLst/>
          </a:lstStyle>
          <a:p>
            <a:pPr>
              <a:defRPr/>
            </a:pPr>
            <a:endParaRPr lang="en-US"/>
          </a:p>
        </p:txBody>
      </p:sp>
      <p:sp>
        <p:nvSpPr>
          <p:cNvPr id="7" name="Altbilgi Yer Tutucusu 19"/>
          <p:cNvSpPr>
            <a:spLocks noGrp="1"/>
          </p:cNvSpPr>
          <p:nvPr>
            <p:ph type="ftr" sz="quarter" idx="11"/>
          </p:nvPr>
        </p:nvSpPr>
        <p:spPr/>
        <p:txBody>
          <a:bodyPr/>
          <a:lstStyle>
            <a:lvl1pPr>
              <a:defRPr/>
            </a:lvl1pPr>
            <a:extLst/>
          </a:lstStyle>
          <a:p>
            <a:pPr>
              <a:defRPr/>
            </a:pPr>
            <a:endParaRPr lang="en-US"/>
          </a:p>
        </p:txBody>
      </p:sp>
      <p:sp>
        <p:nvSpPr>
          <p:cNvPr id="8" name="Slayt Numarası Yer Tutucusu 9"/>
          <p:cNvSpPr>
            <a:spLocks noGrp="1"/>
          </p:cNvSpPr>
          <p:nvPr>
            <p:ph type="sldNum" sz="quarter" idx="12"/>
          </p:nvPr>
        </p:nvSpPr>
        <p:spPr/>
        <p:txBody>
          <a:bodyPr/>
          <a:lstStyle>
            <a:lvl1pPr>
              <a:defRPr/>
            </a:lvl1pPr>
            <a:extLst/>
          </a:lstStyle>
          <a:p>
            <a:pPr>
              <a:defRPr/>
            </a:pPr>
            <a:fld id="{175D1A6E-C56F-462D-9D02-CB7BF888A56A}" type="slidenum">
              <a:rPr lang="en-US"/>
              <a:pPr>
                <a:defRPr/>
              </a:pPr>
              <a:t>‹#›</a:t>
            </a:fld>
            <a:endParaRPr lang="en-US"/>
          </a:p>
        </p:txBody>
      </p:sp>
    </p:spTree>
    <p:extLst>
      <p:ext uri="{BB962C8B-B14F-4D97-AF65-F5344CB8AC3E}">
        <p14:creationId xmlns:p14="http://schemas.microsoft.com/office/powerpoint/2010/main" val="10596741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lang="tr-TR" smtClean="0"/>
              <a:t>Asıl başlık stili için tıklatın</a:t>
            </a:r>
            <a:endParaRPr lang="en-US"/>
          </a:p>
        </p:txBody>
      </p:sp>
      <p:sp>
        <p:nvSpPr>
          <p:cNvPr id="3" name="İçerik Yer Tutucusu 2"/>
          <p:cNvSpPr>
            <a:spLocks noGrp="1"/>
          </p:cNvSpPr>
          <p:nvPr>
            <p:ph idx="1"/>
          </p:nvPr>
        </p:nvSpPr>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54523D6E-6CEF-44AE-8B84-83ECCDC01EBA}" type="slidenum">
              <a:rPr lang="en-US"/>
              <a:pPr>
                <a:defRPr/>
              </a:pPr>
              <a:t>‹#›</a:t>
            </a:fld>
            <a:endParaRPr lang="en-US"/>
          </a:p>
        </p:txBody>
      </p:sp>
    </p:spTree>
    <p:extLst>
      <p:ext uri="{BB962C8B-B14F-4D97-AF65-F5344CB8AC3E}">
        <p14:creationId xmlns:p14="http://schemas.microsoft.com/office/powerpoint/2010/main" val="12658037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Dikdörtgen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Dikdörtgen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tr-TR" smtClean="0"/>
              <a:t>Asıl başlık stili için tıklatın</a:t>
            </a:r>
            <a:endParaRPr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8" name="Veri Yer Tutucusu 3"/>
          <p:cNvSpPr>
            <a:spLocks noGrp="1"/>
          </p:cNvSpPr>
          <p:nvPr>
            <p:ph type="dt" sz="half" idx="10"/>
          </p:nvPr>
        </p:nvSpPr>
        <p:spPr/>
        <p:txBody>
          <a:bodyPr/>
          <a:lstStyle>
            <a:lvl1pPr>
              <a:defRPr/>
            </a:lvl1pPr>
            <a:extLst/>
          </a:lstStyle>
          <a:p>
            <a:pPr>
              <a:defRPr/>
            </a:pPr>
            <a:endParaRPr lang="en-US"/>
          </a:p>
        </p:txBody>
      </p:sp>
      <p:sp>
        <p:nvSpPr>
          <p:cNvPr id="9" name="Altbilgi Yer Tutucusu 4"/>
          <p:cNvSpPr>
            <a:spLocks noGrp="1"/>
          </p:cNvSpPr>
          <p:nvPr>
            <p:ph type="ftr" sz="quarter" idx="11"/>
          </p:nvPr>
        </p:nvSpPr>
        <p:spPr/>
        <p:txBody>
          <a:bodyPr/>
          <a:lstStyle>
            <a:lvl1pPr>
              <a:defRPr/>
            </a:lvl1pPr>
            <a:extLst/>
          </a:lstStyle>
          <a:p>
            <a:pPr>
              <a:defRPr/>
            </a:pPr>
            <a:endParaRPr lang="en-US"/>
          </a:p>
        </p:txBody>
      </p:sp>
      <p:sp>
        <p:nvSpPr>
          <p:cNvPr id="10" name="Slayt Numarası Yer Tutucusu 5"/>
          <p:cNvSpPr>
            <a:spLocks noGrp="1"/>
          </p:cNvSpPr>
          <p:nvPr>
            <p:ph type="sldNum" sz="quarter" idx="12"/>
          </p:nvPr>
        </p:nvSpPr>
        <p:spPr/>
        <p:txBody>
          <a:bodyPr/>
          <a:lstStyle>
            <a:lvl1pPr>
              <a:defRPr/>
            </a:lvl1pPr>
            <a:extLst/>
          </a:lstStyle>
          <a:p>
            <a:pPr>
              <a:defRPr/>
            </a:pPr>
            <a:fld id="{C24937FA-FEE7-4628-971F-939CEE4F9AE6}" type="slidenum">
              <a:rPr lang="en-US"/>
              <a:pPr>
                <a:defRPr/>
              </a:pPr>
              <a:t>‹#›</a:t>
            </a:fld>
            <a:endParaRPr lang="en-US"/>
          </a:p>
        </p:txBody>
      </p:sp>
    </p:spTree>
    <p:extLst>
      <p:ext uri="{BB962C8B-B14F-4D97-AF65-F5344CB8AC3E}">
        <p14:creationId xmlns:p14="http://schemas.microsoft.com/office/powerpoint/2010/main" val="28905045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23"/>
          <p:cNvSpPr>
            <a:spLocks noGrp="1"/>
          </p:cNvSpPr>
          <p:nvPr>
            <p:ph type="dt" sz="half" idx="10"/>
          </p:nvPr>
        </p:nvSpPr>
        <p:spPr/>
        <p:txBody>
          <a:bodyPr/>
          <a:lstStyle>
            <a:lvl1pPr>
              <a:defRPr/>
            </a:lvl1pPr>
          </a:lstStyle>
          <a:p>
            <a:pPr>
              <a:defRPr/>
            </a:pPr>
            <a:endParaRPr lang="en-US"/>
          </a:p>
        </p:txBody>
      </p:sp>
      <p:sp>
        <p:nvSpPr>
          <p:cNvPr id="6" name="Altbilgi Yer Tutucusu 9"/>
          <p:cNvSpPr>
            <a:spLocks noGrp="1"/>
          </p:cNvSpPr>
          <p:nvPr>
            <p:ph type="ftr" sz="quarter" idx="11"/>
          </p:nvPr>
        </p:nvSpPr>
        <p:spPr/>
        <p:txBody>
          <a:bodyPr/>
          <a:lstStyle>
            <a:lvl1pPr>
              <a:defRPr/>
            </a:lvl1pPr>
          </a:lstStyle>
          <a:p>
            <a:pPr>
              <a:defRPr/>
            </a:pPr>
            <a:endParaRPr lang="en-US"/>
          </a:p>
        </p:txBody>
      </p:sp>
      <p:sp>
        <p:nvSpPr>
          <p:cNvPr id="7" name="Slayt Numarası Yer Tutucusu 21"/>
          <p:cNvSpPr>
            <a:spLocks noGrp="1"/>
          </p:cNvSpPr>
          <p:nvPr>
            <p:ph type="sldNum" sz="quarter" idx="12"/>
          </p:nvPr>
        </p:nvSpPr>
        <p:spPr/>
        <p:txBody>
          <a:bodyPr/>
          <a:lstStyle>
            <a:lvl1pPr>
              <a:defRPr/>
            </a:lvl1pPr>
          </a:lstStyle>
          <a:p>
            <a:pPr>
              <a:defRPr/>
            </a:pPr>
            <a:fld id="{49513EBF-2D43-4523-B98E-DBB03749EC5A}" type="slidenum">
              <a:rPr lang="en-US"/>
              <a:pPr>
                <a:defRPr/>
              </a:pPr>
              <a:t>‹#›</a:t>
            </a:fld>
            <a:endParaRPr lang="en-US"/>
          </a:p>
        </p:txBody>
      </p:sp>
    </p:spTree>
    <p:extLst>
      <p:ext uri="{BB962C8B-B14F-4D97-AF65-F5344CB8AC3E}">
        <p14:creationId xmlns:p14="http://schemas.microsoft.com/office/powerpoint/2010/main" val="402771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691FC147-5809-4B85-ACD1-6215CEA4B601}" type="slidenum">
              <a:rPr lang="en-US"/>
              <a:pPr>
                <a:defRPr/>
              </a:pPr>
              <a:t>‹#›</a:t>
            </a:fld>
            <a:endParaRPr lang="en-US"/>
          </a:p>
        </p:txBody>
      </p:sp>
    </p:spTree>
    <p:extLst>
      <p:ext uri="{BB962C8B-B14F-4D97-AF65-F5344CB8AC3E}">
        <p14:creationId xmlns:p14="http://schemas.microsoft.com/office/powerpoint/2010/main" val="3198961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lstStyle>
            <a:lvl1pPr algn="ctr">
              <a:defRPr sz="4500" b="1" cap="none" baseline="0"/>
            </a:lvl1pPr>
            <a:extLst/>
          </a:lstStyle>
          <a:p>
            <a:r>
              <a:rPr lang="tr-TR" smtClean="0"/>
              <a:t>Asıl başlık stili için tıklatın</a:t>
            </a:r>
            <a:endParaRPr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lvl1pPr>
              <a:defRPr/>
            </a:lvl1pPr>
            <a:extLst/>
          </a:lstStyle>
          <a:p>
            <a:pPr>
              <a:defRPr/>
            </a:pPr>
            <a:endParaRPr lang="en-US"/>
          </a:p>
        </p:txBody>
      </p:sp>
      <p:sp>
        <p:nvSpPr>
          <p:cNvPr id="8" name="Altbilgi Yer Tutucusu 7"/>
          <p:cNvSpPr>
            <a:spLocks noGrp="1"/>
          </p:cNvSpPr>
          <p:nvPr>
            <p:ph type="ftr" sz="quarter" idx="11"/>
          </p:nvPr>
        </p:nvSpPr>
        <p:spPr/>
        <p:txBody>
          <a:bodyPr/>
          <a:lstStyle>
            <a:lvl1pPr>
              <a:defRPr/>
            </a:lvl1pPr>
            <a:extLst/>
          </a:lstStyle>
          <a:p>
            <a:pPr>
              <a:defRPr/>
            </a:pPr>
            <a:endParaRPr lang="en-US"/>
          </a:p>
        </p:txBody>
      </p:sp>
      <p:sp>
        <p:nvSpPr>
          <p:cNvPr id="9" name="Slayt Numarası Yer Tutucusu 8"/>
          <p:cNvSpPr>
            <a:spLocks noGrp="1"/>
          </p:cNvSpPr>
          <p:nvPr>
            <p:ph type="sldNum" sz="quarter" idx="12"/>
          </p:nvPr>
        </p:nvSpPr>
        <p:spPr/>
        <p:txBody>
          <a:bodyPr/>
          <a:lstStyle>
            <a:lvl1pPr>
              <a:defRPr/>
            </a:lvl1pPr>
            <a:extLst/>
          </a:lstStyle>
          <a:p>
            <a:pPr>
              <a:defRPr/>
            </a:pPr>
            <a:fld id="{60EC1D94-A126-4B2D-8060-3585C80650D7}" type="slidenum">
              <a:rPr lang="en-US"/>
              <a:pPr>
                <a:defRPr/>
              </a:pPr>
              <a:t>‹#›</a:t>
            </a:fld>
            <a:endParaRPr lang="en-US"/>
          </a:p>
        </p:txBody>
      </p:sp>
    </p:spTree>
    <p:extLst>
      <p:ext uri="{BB962C8B-B14F-4D97-AF65-F5344CB8AC3E}">
        <p14:creationId xmlns:p14="http://schemas.microsoft.com/office/powerpoint/2010/main" val="10094824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Veri Yer Tutucusu 23"/>
          <p:cNvSpPr>
            <a:spLocks noGrp="1"/>
          </p:cNvSpPr>
          <p:nvPr>
            <p:ph type="dt" sz="half" idx="10"/>
          </p:nvPr>
        </p:nvSpPr>
        <p:spPr/>
        <p:txBody>
          <a:bodyPr/>
          <a:lstStyle>
            <a:lvl1pPr>
              <a:defRPr/>
            </a:lvl1pPr>
          </a:lstStyle>
          <a:p>
            <a:pPr>
              <a:defRPr/>
            </a:pPr>
            <a:endParaRPr lang="en-US"/>
          </a:p>
        </p:txBody>
      </p:sp>
      <p:sp>
        <p:nvSpPr>
          <p:cNvPr id="4" name="Altbilgi Yer Tutucusu 9"/>
          <p:cNvSpPr>
            <a:spLocks noGrp="1"/>
          </p:cNvSpPr>
          <p:nvPr>
            <p:ph type="ftr" sz="quarter" idx="11"/>
          </p:nvPr>
        </p:nvSpPr>
        <p:spPr/>
        <p:txBody>
          <a:bodyPr/>
          <a:lstStyle>
            <a:lvl1pPr>
              <a:defRPr/>
            </a:lvl1pPr>
          </a:lstStyle>
          <a:p>
            <a:pPr>
              <a:defRPr/>
            </a:pPr>
            <a:endParaRPr lang="en-US"/>
          </a:p>
        </p:txBody>
      </p:sp>
      <p:sp>
        <p:nvSpPr>
          <p:cNvPr id="5" name="Slayt Numarası Yer Tutucusu 21"/>
          <p:cNvSpPr>
            <a:spLocks noGrp="1"/>
          </p:cNvSpPr>
          <p:nvPr>
            <p:ph type="sldNum" sz="quarter" idx="12"/>
          </p:nvPr>
        </p:nvSpPr>
        <p:spPr/>
        <p:txBody>
          <a:bodyPr/>
          <a:lstStyle>
            <a:lvl1pPr>
              <a:defRPr/>
            </a:lvl1pPr>
          </a:lstStyle>
          <a:p>
            <a:pPr>
              <a:defRPr/>
            </a:pPr>
            <a:fld id="{0499A1A1-5D30-4560-B079-636F0D33B020}" type="slidenum">
              <a:rPr lang="en-US"/>
              <a:pPr>
                <a:defRPr/>
              </a:pPr>
              <a:t>‹#›</a:t>
            </a:fld>
            <a:endParaRPr lang="en-US"/>
          </a:p>
        </p:txBody>
      </p:sp>
    </p:spTree>
    <p:extLst>
      <p:ext uri="{BB962C8B-B14F-4D97-AF65-F5344CB8AC3E}">
        <p14:creationId xmlns:p14="http://schemas.microsoft.com/office/powerpoint/2010/main" val="1193059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ikdörtgen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ikdörtgen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Veri Yer Tutucusu 1"/>
          <p:cNvSpPr>
            <a:spLocks noGrp="1"/>
          </p:cNvSpPr>
          <p:nvPr>
            <p:ph type="dt" sz="half" idx="10"/>
          </p:nvPr>
        </p:nvSpPr>
        <p:spPr/>
        <p:txBody>
          <a:bodyPr/>
          <a:lstStyle>
            <a:lvl1pPr>
              <a:defRPr/>
            </a:lvl1pPr>
            <a:extLst/>
          </a:lstStyle>
          <a:p>
            <a:pPr>
              <a:defRPr/>
            </a:pPr>
            <a:endParaRPr lang="en-US"/>
          </a:p>
        </p:txBody>
      </p:sp>
      <p:sp>
        <p:nvSpPr>
          <p:cNvPr id="5" name="Altbilgi Yer Tutucusu 2"/>
          <p:cNvSpPr>
            <a:spLocks noGrp="1"/>
          </p:cNvSpPr>
          <p:nvPr>
            <p:ph type="ftr" sz="quarter" idx="11"/>
          </p:nvPr>
        </p:nvSpPr>
        <p:spPr/>
        <p:txBody>
          <a:bodyPr/>
          <a:lstStyle>
            <a:lvl1pPr>
              <a:defRPr/>
            </a:lvl1pPr>
            <a:extLst/>
          </a:lstStyle>
          <a:p>
            <a:pPr>
              <a:defRPr/>
            </a:pPr>
            <a:endParaRPr lang="en-US"/>
          </a:p>
        </p:txBody>
      </p:sp>
      <p:sp>
        <p:nvSpPr>
          <p:cNvPr id="6" name="Slayt Numarası Yer Tutucusu 3"/>
          <p:cNvSpPr>
            <a:spLocks noGrp="1"/>
          </p:cNvSpPr>
          <p:nvPr>
            <p:ph type="sldNum" sz="quarter" idx="12"/>
          </p:nvPr>
        </p:nvSpPr>
        <p:spPr/>
        <p:txBody>
          <a:bodyPr/>
          <a:lstStyle>
            <a:lvl1pPr>
              <a:defRPr/>
            </a:lvl1pPr>
            <a:extLst/>
          </a:lstStyle>
          <a:p>
            <a:pPr>
              <a:defRPr/>
            </a:pPr>
            <a:fld id="{40C52782-551E-48D9-A946-39EA922CFDC4}" type="slidenum">
              <a:rPr lang="en-US"/>
              <a:pPr>
                <a:defRPr/>
              </a:pPr>
              <a:t>‹#›</a:t>
            </a:fld>
            <a:endParaRPr lang="en-US"/>
          </a:p>
        </p:txBody>
      </p:sp>
    </p:spTree>
    <p:extLst>
      <p:ext uri="{BB962C8B-B14F-4D97-AF65-F5344CB8AC3E}">
        <p14:creationId xmlns:p14="http://schemas.microsoft.com/office/powerpoint/2010/main" val="34061858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tr-TR" smtClean="0"/>
              <a:t>Asıl başlık stili için tıklatın</a:t>
            </a:r>
            <a:endParaRPr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lvl1pPr>
              <a:defRPr/>
            </a:lvl1pPr>
            <a:extLst/>
          </a:lstStyle>
          <a:p>
            <a:pPr>
              <a:defRPr/>
            </a:pPr>
            <a:endParaRPr lang="en-US"/>
          </a:p>
        </p:txBody>
      </p:sp>
      <p:sp>
        <p:nvSpPr>
          <p:cNvPr id="6" name="Altbilgi Yer Tutucusu 5"/>
          <p:cNvSpPr>
            <a:spLocks noGrp="1"/>
          </p:cNvSpPr>
          <p:nvPr>
            <p:ph type="ftr" sz="quarter" idx="11"/>
          </p:nvPr>
        </p:nvSpPr>
        <p:spPr/>
        <p:txBody>
          <a:bodyPr/>
          <a:lstStyle>
            <a:lvl1pPr>
              <a:defRPr/>
            </a:lvl1pPr>
            <a:extLst/>
          </a:lstStyle>
          <a:p>
            <a:pPr>
              <a:defRPr/>
            </a:pPr>
            <a:endParaRPr lang="en-US"/>
          </a:p>
        </p:txBody>
      </p:sp>
      <p:sp>
        <p:nvSpPr>
          <p:cNvPr id="7" name="Slayt Numarası Yer Tutucusu 6"/>
          <p:cNvSpPr>
            <a:spLocks noGrp="1"/>
          </p:cNvSpPr>
          <p:nvPr>
            <p:ph type="sldNum" sz="quarter" idx="12"/>
          </p:nvPr>
        </p:nvSpPr>
        <p:spPr/>
        <p:txBody>
          <a:bodyPr/>
          <a:lstStyle>
            <a:lvl1pPr>
              <a:defRPr/>
            </a:lvl1pPr>
            <a:extLst/>
          </a:lstStyle>
          <a:p>
            <a:pPr>
              <a:defRPr/>
            </a:pPr>
            <a:fld id="{9E797E3C-76B3-4ACC-9EC4-FDE2E9B9962D}" type="slidenum">
              <a:rPr lang="en-US"/>
              <a:pPr>
                <a:defRPr/>
              </a:pPr>
              <a:t>‹#›</a:t>
            </a:fld>
            <a:endParaRPr lang="en-US"/>
          </a:p>
        </p:txBody>
      </p:sp>
    </p:spTree>
    <p:extLst>
      <p:ext uri="{BB962C8B-B14F-4D97-AF65-F5344CB8AC3E}">
        <p14:creationId xmlns:p14="http://schemas.microsoft.com/office/powerpoint/2010/main" val="24623448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Dikdörtgen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Akış Çizelgesi: İşlem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Akış Çizelgesi: İşlem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tr-TR" smtClean="0"/>
              <a:t>Asıl başlık stili için tıklatın</a:t>
            </a:r>
            <a:endParaRPr lang="en-US"/>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8" name="Veri Yer Tutucusu 4"/>
          <p:cNvSpPr>
            <a:spLocks noGrp="1"/>
          </p:cNvSpPr>
          <p:nvPr>
            <p:ph type="dt" sz="half" idx="10"/>
          </p:nvPr>
        </p:nvSpPr>
        <p:spPr/>
        <p:txBody>
          <a:bodyPr/>
          <a:lstStyle>
            <a:lvl1pPr>
              <a:defRPr/>
            </a:lvl1pPr>
            <a:extLst/>
          </a:lstStyle>
          <a:p>
            <a:pPr>
              <a:defRPr/>
            </a:pPr>
            <a:endParaRPr lang="en-US"/>
          </a:p>
        </p:txBody>
      </p:sp>
      <p:sp>
        <p:nvSpPr>
          <p:cNvPr id="9" name="Altbilgi Yer Tutucusu 5"/>
          <p:cNvSpPr>
            <a:spLocks noGrp="1"/>
          </p:cNvSpPr>
          <p:nvPr>
            <p:ph type="ftr" sz="quarter" idx="11"/>
          </p:nvPr>
        </p:nvSpPr>
        <p:spPr/>
        <p:txBody>
          <a:bodyPr/>
          <a:lstStyle>
            <a:lvl1pPr>
              <a:defRPr/>
            </a:lvl1pPr>
            <a:extLst/>
          </a:lstStyle>
          <a:p>
            <a:pPr>
              <a:defRPr/>
            </a:pPr>
            <a:endParaRPr lang="en-US"/>
          </a:p>
        </p:txBody>
      </p:sp>
      <p:sp>
        <p:nvSpPr>
          <p:cNvPr id="10" name="Slayt Numarası Yer Tutucusu 6"/>
          <p:cNvSpPr>
            <a:spLocks noGrp="1"/>
          </p:cNvSpPr>
          <p:nvPr>
            <p:ph type="sldNum" sz="quarter" idx="12"/>
          </p:nvPr>
        </p:nvSpPr>
        <p:spPr/>
        <p:txBody>
          <a:bodyPr/>
          <a:lstStyle>
            <a:lvl1pPr>
              <a:defRPr/>
            </a:lvl1pPr>
            <a:extLst/>
          </a:lstStyle>
          <a:p>
            <a:pPr>
              <a:defRPr/>
            </a:pPr>
            <a:fld id="{E3AB147E-FC32-4AD2-BD44-AD574B965A14}" type="slidenum">
              <a:rPr lang="en-US"/>
              <a:pPr>
                <a:defRPr/>
              </a:pPr>
              <a:t>‹#›</a:t>
            </a:fld>
            <a:endParaRPr lang="en-US"/>
          </a:p>
        </p:txBody>
      </p:sp>
    </p:spTree>
    <p:extLst>
      <p:ext uri="{BB962C8B-B14F-4D97-AF65-F5344CB8AC3E}">
        <p14:creationId xmlns:p14="http://schemas.microsoft.com/office/powerpoint/2010/main" val="41176878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698AF7A7-CFFA-4DDE-8AD7-56A39B053918}" type="slidenum">
              <a:rPr lang="en-US"/>
              <a:pPr>
                <a:defRPr/>
              </a:pPr>
              <a:t>‹#›</a:t>
            </a:fld>
            <a:endParaRPr lang="en-US"/>
          </a:p>
        </p:txBody>
      </p:sp>
    </p:spTree>
    <p:extLst>
      <p:ext uri="{BB962C8B-B14F-4D97-AF65-F5344CB8AC3E}">
        <p14:creationId xmlns:p14="http://schemas.microsoft.com/office/powerpoint/2010/main" val="13576578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lang="tr-TR" smtClean="0"/>
              <a:t>Asıl başlık stili için tıklatın</a:t>
            </a:r>
            <a:endParaRPr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30D35E27-5211-4818-BD67-628B12CAAA47}" type="slidenum">
              <a:rPr lang="en-US"/>
              <a:pPr>
                <a:defRPr/>
              </a:pPr>
              <a:t>‹#›</a:t>
            </a:fld>
            <a:endParaRPr lang="en-US"/>
          </a:p>
        </p:txBody>
      </p:sp>
    </p:spTree>
    <p:extLst>
      <p:ext uri="{BB962C8B-B14F-4D97-AF65-F5344CB8AC3E}">
        <p14:creationId xmlns:p14="http://schemas.microsoft.com/office/powerpoint/2010/main" val="29304667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809625" y="2214563"/>
            <a:ext cx="3902075"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23"/>
          <p:cNvSpPr>
            <a:spLocks noGrp="1"/>
          </p:cNvSpPr>
          <p:nvPr>
            <p:ph type="dt" sz="half" idx="10"/>
          </p:nvPr>
        </p:nvSpPr>
        <p:spPr/>
        <p:txBody>
          <a:bodyPr/>
          <a:lstStyle>
            <a:lvl1pPr>
              <a:defRPr/>
            </a:lvl1pPr>
          </a:lstStyle>
          <a:p>
            <a:pPr>
              <a:defRPr/>
            </a:pPr>
            <a:endParaRPr lang="en-US"/>
          </a:p>
        </p:txBody>
      </p:sp>
      <p:sp>
        <p:nvSpPr>
          <p:cNvPr id="6" name="Altbilgi Yer Tutucusu 9"/>
          <p:cNvSpPr>
            <a:spLocks noGrp="1"/>
          </p:cNvSpPr>
          <p:nvPr>
            <p:ph type="ftr" sz="quarter" idx="11"/>
          </p:nvPr>
        </p:nvSpPr>
        <p:spPr/>
        <p:txBody>
          <a:bodyPr/>
          <a:lstStyle>
            <a:lvl1pPr>
              <a:defRPr/>
            </a:lvl1pPr>
          </a:lstStyle>
          <a:p>
            <a:pPr>
              <a:defRPr/>
            </a:pPr>
            <a:endParaRPr lang="en-US"/>
          </a:p>
        </p:txBody>
      </p:sp>
      <p:sp>
        <p:nvSpPr>
          <p:cNvPr id="7" name="Slayt Numarası Yer Tutucusu 21"/>
          <p:cNvSpPr>
            <a:spLocks noGrp="1"/>
          </p:cNvSpPr>
          <p:nvPr>
            <p:ph type="sldNum" sz="quarter" idx="12"/>
          </p:nvPr>
        </p:nvSpPr>
        <p:spPr/>
        <p:txBody>
          <a:bodyPr/>
          <a:lstStyle>
            <a:lvl1pPr>
              <a:defRPr/>
            </a:lvl1pPr>
          </a:lstStyle>
          <a:p>
            <a:pPr>
              <a:defRPr/>
            </a:pPr>
            <a:fld id="{3866313A-78B5-47EC-90E2-F2F73FDA2272}" type="slidenum">
              <a:rPr lang="en-US"/>
              <a:pPr>
                <a:defRPr/>
              </a:pPr>
              <a:t>‹#›</a:t>
            </a:fld>
            <a:endParaRPr lang="en-US"/>
          </a:p>
        </p:txBody>
      </p:sp>
    </p:spTree>
    <p:extLst>
      <p:ext uri="{BB962C8B-B14F-4D97-AF65-F5344CB8AC3E}">
        <p14:creationId xmlns:p14="http://schemas.microsoft.com/office/powerpoint/2010/main" val="4989414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normAutofit/>
          </a:bodyPr>
          <a:lstStyle/>
          <a:p>
            <a:pPr lvl="0"/>
            <a:endParaRPr lang="tr-TR" noProof="0" smtClean="0"/>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A0AE61EB-8BF0-4BDF-B49A-8FD6DB203240}" type="slidenum">
              <a:rPr lang="en-US"/>
              <a:pPr>
                <a:defRPr/>
              </a:pPr>
              <a:t>‹#›</a:t>
            </a:fld>
            <a:endParaRPr lang="en-US"/>
          </a:p>
        </p:txBody>
      </p:sp>
    </p:spTree>
    <p:extLst>
      <p:ext uri="{BB962C8B-B14F-4D97-AF65-F5344CB8AC3E}">
        <p14:creationId xmlns:p14="http://schemas.microsoft.com/office/powerpoint/2010/main" val="3288951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Dikdörtgen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Dikdörtgen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Dikdörtgen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Yuvarlatılmış Dikdörtgen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Yuvarlatılmış Dikdörtgen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Dikdörtgen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Dikdörtgen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Dikdörtgen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Dikdörtgen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tr-TR" smtClean="0"/>
              <a:t>Asıl başlık stili için tıklatın</a:t>
            </a:r>
            <a:endParaRPr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17" name="Veri Yer Tutucusu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Altbilgi Yer Tutucusu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ayt Numarası Yer Tutucusu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56BB1453-40B8-49F6-8289-02E0C37AEF63}" type="slidenum">
              <a:rPr lang="en-US"/>
              <a:pPr>
                <a:defRPr/>
              </a:pPr>
              <a:t>‹#›</a:t>
            </a:fld>
            <a:endParaRPr lang="en-US"/>
          </a:p>
        </p:txBody>
      </p:sp>
    </p:spTree>
    <p:extLst>
      <p:ext uri="{BB962C8B-B14F-4D97-AF65-F5344CB8AC3E}">
        <p14:creationId xmlns:p14="http://schemas.microsoft.com/office/powerpoint/2010/main" val="4176949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32"/>
          <p:cNvSpPr>
            <a:spLocks noGrp="1" noChangeArrowheads="1"/>
          </p:cNvSpPr>
          <p:nvPr>
            <p:ph type="dt" sz="half" idx="10"/>
          </p:nvPr>
        </p:nvSpPr>
        <p:spPr>
          <a:ln/>
        </p:spPr>
        <p:txBody>
          <a:bodyPr/>
          <a:lstStyle>
            <a:lvl1pPr>
              <a:defRPr/>
            </a:lvl1pPr>
          </a:lstStyle>
          <a:p>
            <a:pPr>
              <a:defRPr/>
            </a:pPr>
            <a:endParaRPr lang="en-US"/>
          </a:p>
        </p:txBody>
      </p:sp>
      <p:sp>
        <p:nvSpPr>
          <p:cNvPr id="8" name="Rectangle 1133"/>
          <p:cNvSpPr>
            <a:spLocks noGrp="1" noChangeArrowheads="1"/>
          </p:cNvSpPr>
          <p:nvPr>
            <p:ph type="ftr" sz="quarter" idx="11"/>
          </p:nvPr>
        </p:nvSpPr>
        <p:spPr>
          <a:ln/>
        </p:spPr>
        <p:txBody>
          <a:bodyPr/>
          <a:lstStyle>
            <a:lvl1pPr>
              <a:defRPr/>
            </a:lvl1pPr>
          </a:lstStyle>
          <a:p>
            <a:pPr>
              <a:defRPr/>
            </a:pPr>
            <a:endParaRPr lang="en-US"/>
          </a:p>
        </p:txBody>
      </p:sp>
      <p:sp>
        <p:nvSpPr>
          <p:cNvPr id="9" name="Rectangle 1134"/>
          <p:cNvSpPr>
            <a:spLocks noGrp="1" noChangeArrowheads="1"/>
          </p:cNvSpPr>
          <p:nvPr>
            <p:ph type="sldNum" sz="quarter" idx="12"/>
          </p:nvPr>
        </p:nvSpPr>
        <p:spPr>
          <a:ln/>
        </p:spPr>
        <p:txBody>
          <a:bodyPr/>
          <a:lstStyle>
            <a:lvl1pPr>
              <a:defRPr/>
            </a:lvl1pPr>
          </a:lstStyle>
          <a:p>
            <a:pPr>
              <a:defRPr/>
            </a:pPr>
            <a:fld id="{7794B5EA-5127-4104-9459-178D7AEA35EC}" type="slidenum">
              <a:rPr lang="en-US"/>
              <a:pPr>
                <a:defRPr/>
              </a:pPr>
              <a:t>‹#›</a:t>
            </a:fld>
            <a:endParaRPr lang="en-US"/>
          </a:p>
        </p:txBody>
      </p:sp>
    </p:spTree>
    <p:extLst>
      <p:ext uri="{BB962C8B-B14F-4D97-AF65-F5344CB8AC3E}">
        <p14:creationId xmlns:p14="http://schemas.microsoft.com/office/powerpoint/2010/main" val="12036547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E6E48862-27CC-4E18-8C42-735145A92500}" type="slidenum">
              <a:rPr lang="en-US"/>
              <a:pPr>
                <a:defRPr/>
              </a:pPr>
              <a:t>‹#›</a:t>
            </a:fld>
            <a:endParaRPr lang="en-US"/>
          </a:p>
        </p:txBody>
      </p:sp>
    </p:spTree>
    <p:extLst>
      <p:ext uri="{BB962C8B-B14F-4D97-AF65-F5344CB8AC3E}">
        <p14:creationId xmlns:p14="http://schemas.microsoft.com/office/powerpoint/2010/main" val="22513053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tr-TR" smtClean="0"/>
              <a:t>Asıl başlık stili için tıklatın</a:t>
            </a:r>
            <a:endParaRPr lang="en-US"/>
          </a:p>
        </p:txBody>
      </p:sp>
      <p:sp>
        <p:nvSpPr>
          <p:cNvPr id="3" name="Metin Yer Tutucusu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A6412BFF-A748-46D9-8FFA-23929EBB3E1F}" type="slidenum">
              <a:rPr lang="en-US"/>
              <a:pPr>
                <a:defRPr/>
              </a:pPr>
              <a:t>‹#›</a:t>
            </a:fld>
            <a:endParaRPr lang="en-US"/>
          </a:p>
        </p:txBody>
      </p:sp>
    </p:spTree>
    <p:extLst>
      <p:ext uri="{BB962C8B-B14F-4D97-AF65-F5344CB8AC3E}">
        <p14:creationId xmlns:p14="http://schemas.microsoft.com/office/powerpoint/2010/main" val="17114991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C2703425-CAFC-4218-A6D2-61B71E08335D}" type="slidenum">
              <a:rPr lang="en-US"/>
              <a:pPr>
                <a:defRPr/>
              </a:pPr>
              <a:t>‹#›</a:t>
            </a:fld>
            <a:endParaRPr lang="en-US"/>
          </a:p>
        </p:txBody>
      </p:sp>
    </p:spTree>
    <p:extLst>
      <p:ext uri="{BB962C8B-B14F-4D97-AF65-F5344CB8AC3E}">
        <p14:creationId xmlns:p14="http://schemas.microsoft.com/office/powerpoint/2010/main" val="25851056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lstStyle>
            <a:lvl1pPr>
              <a:defRPr sz="4000" b="0" i="0" cap="none" baseline="0"/>
            </a:lvl1pPr>
          </a:lstStyle>
          <a:p>
            <a:r>
              <a:rPr lang="tr-TR" smtClean="0"/>
              <a:t>Asıl başlık stili için tıklatın</a:t>
            </a:r>
            <a:endParaRPr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25"/>
          <p:cNvSpPr>
            <a:spLocks noGrp="1"/>
          </p:cNvSpPr>
          <p:nvPr>
            <p:ph type="dt" sz="half" idx="10"/>
          </p:nvPr>
        </p:nvSpPr>
        <p:spPr/>
        <p:txBody>
          <a:bodyPr rtlCol="0"/>
          <a:lstStyle>
            <a:lvl1pPr>
              <a:defRPr/>
            </a:lvl1pPr>
          </a:lstStyle>
          <a:p>
            <a:pPr>
              <a:defRPr/>
            </a:pPr>
            <a:endParaRPr lang="en-US"/>
          </a:p>
        </p:txBody>
      </p:sp>
      <p:sp>
        <p:nvSpPr>
          <p:cNvPr id="8" name="Slayt Numarası Yer Tutucusu 26"/>
          <p:cNvSpPr>
            <a:spLocks noGrp="1"/>
          </p:cNvSpPr>
          <p:nvPr>
            <p:ph type="sldNum" sz="quarter" idx="11"/>
          </p:nvPr>
        </p:nvSpPr>
        <p:spPr/>
        <p:txBody>
          <a:bodyPr rtlCol="0"/>
          <a:lstStyle>
            <a:lvl1pPr>
              <a:defRPr/>
            </a:lvl1pPr>
          </a:lstStyle>
          <a:p>
            <a:pPr>
              <a:defRPr/>
            </a:pPr>
            <a:fld id="{639C3C9A-A66C-4874-937E-AEFCC172D9C8}" type="slidenum">
              <a:rPr lang="en-US"/>
              <a:pPr>
                <a:defRPr/>
              </a:pPr>
              <a:t>‹#›</a:t>
            </a:fld>
            <a:endParaRPr lang="en-US"/>
          </a:p>
        </p:txBody>
      </p:sp>
      <p:sp>
        <p:nvSpPr>
          <p:cNvPr id="9" name="Altbilgi Yer Tutucusu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7219990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lstStyle>
            <a:lvl1pPr>
              <a:defRPr sz="4000">
                <a:solidFill>
                  <a:schemeClr val="tx2"/>
                </a:solidFill>
              </a:defRPr>
            </a:lvl1pPr>
          </a:lstStyle>
          <a:p>
            <a:r>
              <a:rPr lang="tr-TR" smtClean="0"/>
              <a:t>Asıl başlık stili için tıklatın</a:t>
            </a:r>
            <a:endParaRPr lang="en-US"/>
          </a:p>
        </p:txBody>
      </p:sp>
      <p:sp>
        <p:nvSpPr>
          <p:cNvPr id="3" name="Veri Yer Tutucusu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Altbilgi Yer Tutucusu 3"/>
          <p:cNvSpPr>
            <a:spLocks noGrp="1"/>
          </p:cNvSpPr>
          <p:nvPr>
            <p:ph type="ftr" sz="quarter" idx="11"/>
          </p:nvPr>
        </p:nvSpPr>
        <p:spPr/>
        <p:txBody>
          <a:bodyPr/>
          <a:lstStyle>
            <a:lvl1pPr>
              <a:defRPr/>
            </a:lvl1pPr>
          </a:lstStyle>
          <a:p>
            <a:pPr>
              <a:defRPr/>
            </a:pPr>
            <a:endParaRPr lang="en-US"/>
          </a:p>
        </p:txBody>
      </p:sp>
      <p:sp>
        <p:nvSpPr>
          <p:cNvPr id="5" name="Slayt Numarası Yer Tutucusu 4"/>
          <p:cNvSpPr>
            <a:spLocks noGrp="1"/>
          </p:cNvSpPr>
          <p:nvPr>
            <p:ph type="sldNum" sz="quarter" idx="12"/>
          </p:nvPr>
        </p:nvSpPr>
        <p:spPr/>
        <p:txBody>
          <a:bodyPr/>
          <a:lstStyle>
            <a:lvl1pPr>
              <a:defRPr/>
            </a:lvl1pPr>
          </a:lstStyle>
          <a:p>
            <a:pPr>
              <a:defRPr/>
            </a:pPr>
            <a:fld id="{54CEC33D-D3BF-4449-9102-9C52BD31192C}" type="slidenum">
              <a:rPr lang="en-US"/>
              <a:pPr>
                <a:defRPr/>
              </a:pPr>
              <a:t>‹#›</a:t>
            </a:fld>
            <a:endParaRPr lang="en-US"/>
          </a:p>
        </p:txBody>
      </p:sp>
    </p:spTree>
    <p:extLst>
      <p:ext uri="{BB962C8B-B14F-4D97-AF65-F5344CB8AC3E}">
        <p14:creationId xmlns:p14="http://schemas.microsoft.com/office/powerpoint/2010/main" val="24641238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3"/>
          <p:cNvSpPr>
            <a:spLocks noGrp="1"/>
          </p:cNvSpPr>
          <p:nvPr>
            <p:ph type="dt" sz="half" idx="10"/>
          </p:nvPr>
        </p:nvSpPr>
        <p:spPr/>
        <p:txBody>
          <a:bodyPr/>
          <a:lstStyle>
            <a:lvl1pPr>
              <a:defRPr/>
            </a:lvl1pPr>
          </a:lstStyle>
          <a:p>
            <a:pPr>
              <a:defRPr/>
            </a:pPr>
            <a:endParaRPr lang="en-US"/>
          </a:p>
        </p:txBody>
      </p:sp>
      <p:sp>
        <p:nvSpPr>
          <p:cNvPr id="3" name="Altbilgi Yer Tutucusu 2"/>
          <p:cNvSpPr>
            <a:spLocks noGrp="1"/>
          </p:cNvSpPr>
          <p:nvPr>
            <p:ph type="ftr" sz="quarter" idx="11"/>
          </p:nvPr>
        </p:nvSpPr>
        <p:spPr/>
        <p:txBody>
          <a:bodyPr/>
          <a:lstStyle>
            <a:lvl1pPr>
              <a:defRPr/>
            </a:lvl1pPr>
          </a:lstStyle>
          <a:p>
            <a:pPr>
              <a:defRPr/>
            </a:pPr>
            <a:endParaRPr lang="en-US"/>
          </a:p>
        </p:txBody>
      </p:sp>
      <p:sp>
        <p:nvSpPr>
          <p:cNvPr id="4" name="Slayt Numarası Yer Tutucusu 22"/>
          <p:cNvSpPr>
            <a:spLocks noGrp="1"/>
          </p:cNvSpPr>
          <p:nvPr>
            <p:ph type="sldNum" sz="quarter" idx="12"/>
          </p:nvPr>
        </p:nvSpPr>
        <p:spPr/>
        <p:txBody>
          <a:bodyPr/>
          <a:lstStyle>
            <a:lvl1pPr>
              <a:defRPr/>
            </a:lvl1pPr>
          </a:lstStyle>
          <a:p>
            <a:pPr>
              <a:defRPr/>
            </a:pPr>
            <a:fld id="{46C64002-0366-4253-8F82-4E6593CDA8EF}" type="slidenum">
              <a:rPr lang="en-US"/>
              <a:pPr>
                <a:defRPr/>
              </a:pPr>
              <a:t>‹#›</a:t>
            </a:fld>
            <a:endParaRPr lang="en-US"/>
          </a:p>
        </p:txBody>
      </p:sp>
    </p:spTree>
    <p:extLst>
      <p:ext uri="{BB962C8B-B14F-4D97-AF65-F5344CB8AC3E}">
        <p14:creationId xmlns:p14="http://schemas.microsoft.com/office/powerpoint/2010/main" val="33338047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lang="tr-TR" smtClean="0"/>
              <a:t>Asıl başlık stili için tıklatın</a:t>
            </a:r>
            <a:endParaRPr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60393548-E69E-463C-90E9-B55BB857F002}" type="slidenum">
              <a:rPr lang="en-US"/>
              <a:pPr>
                <a:defRPr/>
              </a:pPr>
              <a:t>‹#›</a:t>
            </a:fld>
            <a:endParaRPr lang="en-US"/>
          </a:p>
        </p:txBody>
      </p:sp>
    </p:spTree>
    <p:extLst>
      <p:ext uri="{BB962C8B-B14F-4D97-AF65-F5344CB8AC3E}">
        <p14:creationId xmlns:p14="http://schemas.microsoft.com/office/powerpoint/2010/main" val="26710594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46E93DFD-677C-485E-AC9C-A806881FCA4C}" type="slidenum">
              <a:rPr lang="en-US"/>
              <a:pPr>
                <a:defRPr/>
              </a:pPr>
              <a:t>‹#›</a:t>
            </a:fld>
            <a:endParaRPr lang="en-US"/>
          </a:p>
        </p:txBody>
      </p:sp>
    </p:spTree>
    <p:extLst>
      <p:ext uri="{BB962C8B-B14F-4D97-AF65-F5344CB8AC3E}">
        <p14:creationId xmlns:p14="http://schemas.microsoft.com/office/powerpoint/2010/main" val="32071646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F94BA041-69C3-488F-956F-C4890C6BEF24}" type="slidenum">
              <a:rPr lang="en-US"/>
              <a:pPr>
                <a:defRPr/>
              </a:pPr>
              <a:t>‹#›</a:t>
            </a:fld>
            <a:endParaRPr lang="en-US"/>
          </a:p>
        </p:txBody>
      </p:sp>
    </p:spTree>
    <p:extLst>
      <p:ext uri="{BB962C8B-B14F-4D97-AF65-F5344CB8AC3E}">
        <p14:creationId xmlns:p14="http://schemas.microsoft.com/office/powerpoint/2010/main" val="7530950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74404F4E-159F-4AFE-A5CD-3AB3C938B691}" type="slidenum">
              <a:rPr lang="en-US"/>
              <a:pPr>
                <a:defRPr/>
              </a:pPr>
              <a:t>‹#›</a:t>
            </a:fld>
            <a:endParaRPr lang="en-US"/>
          </a:p>
        </p:txBody>
      </p:sp>
    </p:spTree>
    <p:extLst>
      <p:ext uri="{BB962C8B-B14F-4D97-AF65-F5344CB8AC3E}">
        <p14:creationId xmlns:p14="http://schemas.microsoft.com/office/powerpoint/2010/main" val="70313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1132"/>
          <p:cNvSpPr>
            <a:spLocks noGrp="1" noChangeArrowheads="1"/>
          </p:cNvSpPr>
          <p:nvPr>
            <p:ph type="dt" sz="half" idx="10"/>
          </p:nvPr>
        </p:nvSpPr>
        <p:spPr>
          <a:ln/>
        </p:spPr>
        <p:txBody>
          <a:bodyPr/>
          <a:lstStyle>
            <a:lvl1pPr>
              <a:defRPr/>
            </a:lvl1pPr>
          </a:lstStyle>
          <a:p>
            <a:pPr>
              <a:defRPr/>
            </a:pPr>
            <a:endParaRPr lang="en-US"/>
          </a:p>
        </p:txBody>
      </p:sp>
      <p:sp>
        <p:nvSpPr>
          <p:cNvPr id="4" name="Rectangle 1133"/>
          <p:cNvSpPr>
            <a:spLocks noGrp="1" noChangeArrowheads="1"/>
          </p:cNvSpPr>
          <p:nvPr>
            <p:ph type="ftr" sz="quarter" idx="11"/>
          </p:nvPr>
        </p:nvSpPr>
        <p:spPr>
          <a:ln/>
        </p:spPr>
        <p:txBody>
          <a:bodyPr/>
          <a:lstStyle>
            <a:lvl1pPr>
              <a:defRPr/>
            </a:lvl1pPr>
          </a:lstStyle>
          <a:p>
            <a:pPr>
              <a:defRPr/>
            </a:pPr>
            <a:endParaRPr lang="en-US"/>
          </a:p>
        </p:txBody>
      </p:sp>
      <p:sp>
        <p:nvSpPr>
          <p:cNvPr id="5" name="Rectangle 1134"/>
          <p:cNvSpPr>
            <a:spLocks noGrp="1" noChangeArrowheads="1"/>
          </p:cNvSpPr>
          <p:nvPr>
            <p:ph type="sldNum" sz="quarter" idx="12"/>
          </p:nvPr>
        </p:nvSpPr>
        <p:spPr>
          <a:ln/>
        </p:spPr>
        <p:txBody>
          <a:bodyPr/>
          <a:lstStyle>
            <a:lvl1pPr>
              <a:defRPr/>
            </a:lvl1pPr>
          </a:lstStyle>
          <a:p>
            <a:pPr>
              <a:defRPr/>
            </a:pPr>
            <a:fld id="{36EC8EBC-D822-4DC1-B046-7F9339C476CF}" type="slidenum">
              <a:rPr lang="en-US"/>
              <a:pPr>
                <a:defRPr/>
              </a:pPr>
              <a:t>‹#›</a:t>
            </a:fld>
            <a:endParaRPr lang="en-US"/>
          </a:p>
        </p:txBody>
      </p:sp>
    </p:spTree>
    <p:extLst>
      <p:ext uri="{BB962C8B-B14F-4D97-AF65-F5344CB8AC3E}">
        <p14:creationId xmlns:p14="http://schemas.microsoft.com/office/powerpoint/2010/main" val="23719289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normAutofit/>
          </a:bodyPr>
          <a:lstStyle/>
          <a:p>
            <a:pPr lvl="0"/>
            <a:endParaRPr lang="tr-TR" noProof="0" smtClean="0"/>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1A8C28BE-E942-4553-9AC6-40D6C12A1CBF}" type="slidenum">
              <a:rPr lang="en-US"/>
              <a:pPr>
                <a:defRPr/>
              </a:pPr>
              <a:t>‹#›</a:t>
            </a:fld>
            <a:endParaRPr lang="en-US"/>
          </a:p>
        </p:txBody>
      </p:sp>
    </p:spTree>
    <p:extLst>
      <p:ext uri="{BB962C8B-B14F-4D97-AF65-F5344CB8AC3E}">
        <p14:creationId xmlns:p14="http://schemas.microsoft.com/office/powerpoint/2010/main" val="372355098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B4F82B4F-1AF8-4870-9B57-BC2AC1F41A2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1031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744B5031-C14E-4615-9D6E-4F778DA1154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854831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5C3EB4F7-A33B-4DFB-A367-655DC529C2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2759926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7B40DE60-7988-41B6-8523-F75B9FCE526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575343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3DE7690A-8887-41A9-A33A-D3C701E4CD4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3552085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09284D14-0B42-47C3-A171-A83B2C659A9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2342231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28C73BF5-7A7F-40FD-87E8-F512D7FC620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71864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EAAFC7D6-583E-4ABD-8AF2-E33328F826B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3870477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1785E804-7D23-4CB3-8B97-ABCD3312C70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1603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32"/>
          <p:cNvSpPr>
            <a:spLocks noGrp="1" noChangeArrowheads="1"/>
          </p:cNvSpPr>
          <p:nvPr>
            <p:ph type="dt" sz="half" idx="10"/>
          </p:nvPr>
        </p:nvSpPr>
        <p:spPr>
          <a:ln/>
        </p:spPr>
        <p:txBody>
          <a:bodyPr/>
          <a:lstStyle>
            <a:lvl1pPr>
              <a:defRPr/>
            </a:lvl1pPr>
          </a:lstStyle>
          <a:p>
            <a:pPr>
              <a:defRPr/>
            </a:pPr>
            <a:endParaRPr lang="en-US"/>
          </a:p>
        </p:txBody>
      </p:sp>
      <p:sp>
        <p:nvSpPr>
          <p:cNvPr id="3" name="Rectangle 1133"/>
          <p:cNvSpPr>
            <a:spLocks noGrp="1" noChangeArrowheads="1"/>
          </p:cNvSpPr>
          <p:nvPr>
            <p:ph type="ftr" sz="quarter" idx="11"/>
          </p:nvPr>
        </p:nvSpPr>
        <p:spPr>
          <a:ln/>
        </p:spPr>
        <p:txBody>
          <a:bodyPr/>
          <a:lstStyle>
            <a:lvl1pPr>
              <a:defRPr/>
            </a:lvl1pPr>
          </a:lstStyle>
          <a:p>
            <a:pPr>
              <a:defRPr/>
            </a:pPr>
            <a:endParaRPr lang="en-US"/>
          </a:p>
        </p:txBody>
      </p:sp>
      <p:sp>
        <p:nvSpPr>
          <p:cNvPr id="4" name="Rectangle 1134"/>
          <p:cNvSpPr>
            <a:spLocks noGrp="1" noChangeArrowheads="1"/>
          </p:cNvSpPr>
          <p:nvPr>
            <p:ph type="sldNum" sz="quarter" idx="12"/>
          </p:nvPr>
        </p:nvSpPr>
        <p:spPr>
          <a:ln/>
        </p:spPr>
        <p:txBody>
          <a:bodyPr/>
          <a:lstStyle>
            <a:lvl1pPr>
              <a:defRPr/>
            </a:lvl1pPr>
          </a:lstStyle>
          <a:p>
            <a:pPr>
              <a:defRPr/>
            </a:pPr>
            <a:fld id="{3093C591-33BD-4C84-9A2B-0D8B35D0AC0C}" type="slidenum">
              <a:rPr lang="en-US"/>
              <a:pPr>
                <a:defRPr/>
              </a:pPr>
              <a:t>‹#›</a:t>
            </a:fld>
            <a:endParaRPr lang="en-US"/>
          </a:p>
        </p:txBody>
      </p:sp>
    </p:spTree>
    <p:extLst>
      <p:ext uri="{BB962C8B-B14F-4D97-AF65-F5344CB8AC3E}">
        <p14:creationId xmlns:p14="http://schemas.microsoft.com/office/powerpoint/2010/main" val="237521064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93F24A7D-9466-4D6D-9B20-6B7C43B9461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174908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AE29D8E0-6A57-4EC8-99F2-A004CC32526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17349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E083CC50-4E80-45AB-9007-EB9843F5A8C7}" type="slidenum">
              <a:rPr lang="en-US"/>
              <a:pPr>
                <a:defRPr/>
              </a:pPr>
              <a:t>‹#›</a:t>
            </a:fld>
            <a:endParaRPr lang="en-US"/>
          </a:p>
        </p:txBody>
      </p:sp>
    </p:spTree>
    <p:extLst>
      <p:ext uri="{BB962C8B-B14F-4D97-AF65-F5344CB8AC3E}">
        <p14:creationId xmlns:p14="http://schemas.microsoft.com/office/powerpoint/2010/main" val="2063127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C18F6605-2F63-45BA-83B2-915697F6D333}" type="slidenum">
              <a:rPr lang="en-US"/>
              <a:pPr>
                <a:defRPr/>
              </a:pPr>
              <a:t>‹#›</a:t>
            </a:fld>
            <a:endParaRPr lang="en-US"/>
          </a:p>
        </p:txBody>
      </p:sp>
    </p:spTree>
    <p:extLst>
      <p:ext uri="{BB962C8B-B14F-4D97-AF65-F5344CB8AC3E}">
        <p14:creationId xmlns:p14="http://schemas.microsoft.com/office/powerpoint/2010/main" val="21217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68263"/>
            <a:ext cx="8915400" cy="6713537"/>
            <a:chOff x="0" y="43"/>
            <a:chExt cx="5616" cy="4229"/>
          </a:xfrm>
        </p:grpSpPr>
        <p:grpSp>
          <p:nvGrpSpPr>
            <p:cNvPr id="1032" name="Group 1027"/>
            <p:cNvGrpSpPr>
              <a:grpSpLocks/>
            </p:cNvGrpSpPr>
            <p:nvPr userDrawn="1"/>
          </p:nvGrpSpPr>
          <p:grpSpPr bwMode="auto">
            <a:xfrm>
              <a:off x="0" y="43"/>
              <a:ext cx="408" cy="4229"/>
              <a:chOff x="0" y="43"/>
              <a:chExt cx="5760" cy="4229"/>
            </a:xfrm>
          </p:grpSpPr>
          <p:sp>
            <p:nvSpPr>
              <p:cNvPr id="1038" name="Line 1028"/>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39" name="Line 1029"/>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0" name="Line 1030"/>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1" name="Line 1031"/>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2" name="Line 1032"/>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3" name="Line 1033"/>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4" name="Line 1034"/>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5" name="Line 1035"/>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6" name="Line 1036"/>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7" name="Line 1037"/>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8" name="Line 1038"/>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9" name="Line 1039"/>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0" name="Line 1040"/>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1" name="Line 1041"/>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2" name="Line 1042"/>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3" name="Line 1043"/>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4" name="Line 1044"/>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5" name="Line 1045"/>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6" name="Line 1046"/>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7" name="Line 1047"/>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8" name="Line 1048"/>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9" name="Line 1049"/>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0" name="Line 1050"/>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1" name="Line 1051"/>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2" name="Line 1052"/>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3" name="Line 1053"/>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4" name="Line 1054"/>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5" name="Line 1055"/>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6" name="Line 1056"/>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7" name="Line 1057"/>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8" name="Line 1058"/>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9" name="Line 1059"/>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0" name="Line 1060"/>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1" name="Line 1061"/>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2" name="Line 1062"/>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3" name="Line 1063"/>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4" name="Line 1064"/>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5" name="Line 1065"/>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6" name="Line 1066"/>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7" name="Line 1067"/>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8" name="Line 1068"/>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9" name="Line 1069"/>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0" name="Line 1070"/>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1" name="Line 1071"/>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2" name="Line 1072"/>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3" name="Line 1073"/>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4" name="Line 1074"/>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5" name="Line 1075"/>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6" name="Line 1076"/>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7" name="Line 1077"/>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8" name="Line 1078"/>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9" name="Line 1079"/>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0" name="Line 1080"/>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1" name="Line 1081"/>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2" name="Line 1082"/>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3" name="Line 1083"/>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4" name="Line 1084"/>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5" name="Line 1085"/>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6" name="Line 1086"/>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7" name="Line 1087"/>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8" name="Line 1088"/>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9" name="Line 1089"/>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0" name="Line 1090"/>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1" name="Line 1091"/>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2" name="Line 1092"/>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3" name="Line 1093"/>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4" name="Line 1094"/>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5" name="Line 1095"/>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6" name="Line 1096"/>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7" name="Line 1097"/>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8" name="Line 1098"/>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9" name="Line 1099"/>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0" name="Line 1100"/>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1" name="Line 1101"/>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2" name="Line 1102"/>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3" name="Line 1103"/>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4" name="Line 1104"/>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5" name="Line 1105"/>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6" name="Line 1106"/>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7" name="Line 1107"/>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8" name="Line 1108"/>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9" name="Line 1109"/>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0" name="Line 1110"/>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1" name="Line 1111"/>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2" name="Line 1112"/>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3" name="Line 1113"/>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4" name="Line 1114"/>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5" name="Line 1115"/>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6" name="Line 1116"/>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7" name="Line 1117"/>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8" name="Line 1118"/>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9" name="Line 1119"/>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0" name="Line 1120"/>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1" name="Line 1121"/>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2" name="Line 1122"/>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3" name="Line 1123"/>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4" name="Line 1124"/>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5" name="Line 1125"/>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033" name="Group 1126"/>
            <p:cNvGrpSpPr>
              <a:grpSpLocks/>
            </p:cNvGrpSpPr>
            <p:nvPr userDrawn="1"/>
          </p:nvGrpSpPr>
          <p:grpSpPr bwMode="auto">
            <a:xfrm>
              <a:off x="400" y="205"/>
              <a:ext cx="5216" cy="1123"/>
              <a:chOff x="400" y="205"/>
              <a:chExt cx="5216" cy="1123"/>
            </a:xfrm>
          </p:grpSpPr>
          <p:sp>
            <p:nvSpPr>
              <p:cNvPr id="1034" name="Rectangle 1127"/>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5" name="Rectangle 1128"/>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6" name="Rectangle 1129"/>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7" name="Rectangle 1130"/>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grpSp>
      <p:sp>
        <p:nvSpPr>
          <p:cNvPr id="1027" name="Rectangle 1131"/>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139372" name="Rectangle 1132"/>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pPr>
              <a:defRPr/>
            </a:pPr>
            <a:endParaRPr lang="en-US"/>
          </a:p>
        </p:txBody>
      </p:sp>
      <p:sp>
        <p:nvSpPr>
          <p:cNvPr id="139373" name="Rectangle 1133"/>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pPr>
              <a:defRPr/>
            </a:pPr>
            <a:endParaRPr lang="en-US"/>
          </a:p>
        </p:txBody>
      </p:sp>
      <p:sp>
        <p:nvSpPr>
          <p:cNvPr id="139374" name="Rectangle 1134"/>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pPr>
              <a:defRPr/>
            </a:pPr>
            <a:fld id="{958683AC-7AA0-43EA-83F0-029C0E94EEBC}" type="slidenum">
              <a:rPr lang="en-US"/>
              <a:pPr>
                <a:defRPr/>
              </a:pPr>
              <a:t>‹#›</a:t>
            </a:fld>
            <a:endParaRPr lang="en-US"/>
          </a:p>
        </p:txBody>
      </p:sp>
      <p:sp>
        <p:nvSpPr>
          <p:cNvPr id="1031" name="Rectangle 1135"/>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Tree>
  </p:cSld>
  <p:clrMap bg1="lt1" tx1="dk1" bg2="lt2" tx2="dk2" accent1="accent1" accent2="accent2" accent3="accent3" accent4="accent4" accent5="accent5" accent6="accent6" hlink="hlink" folHlink="folHlink"/>
  <p:sldLayoutIdLst>
    <p:sldLayoutId id="2147484808" r:id="rId1"/>
    <p:sldLayoutId id="2147484747" r:id="rId2"/>
    <p:sldLayoutId id="2147484748" r:id="rId3"/>
    <p:sldLayoutId id="2147484749" r:id="rId4"/>
    <p:sldLayoutId id="2147484750" r:id="rId5"/>
    <p:sldLayoutId id="2147484751" r:id="rId6"/>
    <p:sldLayoutId id="2147484752" r:id="rId7"/>
    <p:sldLayoutId id="2147484753" r:id="rId8"/>
    <p:sldLayoutId id="2147484754" r:id="rId9"/>
    <p:sldLayoutId id="2147484755" r:id="rId10"/>
    <p:sldLayoutId id="2147484756" r:id="rId11"/>
    <p:sldLayoutId id="2147484757" r:id="rId12"/>
    <p:sldLayoutId id="2147484758" r:id="rId13"/>
  </p:sldLayoutIdLst>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51"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en-US" smtClean="0"/>
              <a:t>Asıl başlık stili için tıklatın</a:t>
            </a:r>
          </a:p>
        </p:txBody>
      </p:sp>
      <p:sp>
        <p:nvSpPr>
          <p:cNvPr id="2052"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17408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endParaRPr lang="tr-TR" altLang="en-US"/>
          </a:p>
        </p:txBody>
      </p:sp>
      <p:sp>
        <p:nvSpPr>
          <p:cNvPr id="174086"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tr-TR" altLang="en-US"/>
          </a:p>
        </p:txBody>
      </p:sp>
      <p:sp>
        <p:nvSpPr>
          <p:cNvPr id="174087"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177E83E0-D2E2-4C77-96AF-E6741ED6A7FC}" type="slidenum">
              <a:rPr lang="tr-TR" altLang="en-US"/>
              <a:pPr>
                <a:defRPr/>
              </a:pPr>
              <a:t>‹#›</a:t>
            </a:fld>
            <a:endParaRPr lang="tr-TR" altLang="en-US"/>
          </a:p>
        </p:txBody>
      </p:sp>
      <p:grpSp>
        <p:nvGrpSpPr>
          <p:cNvPr id="2056" name="Group 8"/>
          <p:cNvGrpSpPr>
            <a:grpSpLocks/>
          </p:cNvGrpSpPr>
          <p:nvPr/>
        </p:nvGrpSpPr>
        <p:grpSpPr bwMode="auto">
          <a:xfrm>
            <a:off x="8153400" y="152400"/>
            <a:ext cx="792163" cy="1295400"/>
            <a:chOff x="5136" y="960"/>
            <a:chExt cx="528" cy="864"/>
          </a:xfrm>
        </p:grpSpPr>
        <p:sp>
          <p:nvSpPr>
            <p:cNvPr id="2057"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58"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59"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0"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1"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2"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3"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4"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5"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6"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7"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8"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9"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0"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1"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2"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3"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4"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5"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6"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7"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8"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9"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0"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1"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2"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3"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4"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5"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6"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7"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spTree>
  </p:cSld>
  <p:clrMap bg1="lt1" tx1="dk1" bg2="lt2" tx2="dk2" accent1="accent1" accent2="accent2" accent3="accent3" accent4="accent4" accent5="accent5" accent6="accent6" hlink="hlink" folHlink="folHlink"/>
  <p:sldLayoutIdLst>
    <p:sldLayoutId id="2147484809" r:id="rId1"/>
    <p:sldLayoutId id="2147484759" r:id="rId2"/>
    <p:sldLayoutId id="2147484760" r:id="rId3"/>
    <p:sldLayoutId id="2147484761" r:id="rId4"/>
    <p:sldLayoutId id="2147484762" r:id="rId5"/>
    <p:sldLayoutId id="2147484763" r:id="rId6"/>
    <p:sldLayoutId id="2147484764" r:id="rId7"/>
    <p:sldLayoutId id="2147484765" r:id="rId8"/>
    <p:sldLayoutId id="2147484766" r:id="rId9"/>
    <p:sldLayoutId id="2147484767" r:id="rId10"/>
    <p:sldLayoutId id="2147484768"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Başlık Yer Tutucusu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5123" name="Metin Yer Tutucusu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Altbilgi Yer Tutucusu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Dikdörtgen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Dikdörtgen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Dikdörtgen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ayt Numarası Yer Tutucusu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092F6317-3381-43E3-9EA5-1A29D5739F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13" r:id="rId1"/>
    <p:sldLayoutId id="2147484788" r:id="rId2"/>
    <p:sldLayoutId id="2147484814" r:id="rId3"/>
    <p:sldLayoutId id="2147484815" r:id="rId4"/>
    <p:sldLayoutId id="2147484816" r:id="rId5"/>
    <p:sldLayoutId id="2147484789" r:id="rId6"/>
    <p:sldLayoutId id="2147484817" r:id="rId7"/>
    <p:sldLayoutId id="2147484790" r:id="rId8"/>
    <p:sldLayoutId id="2147484818" r:id="rId9"/>
    <p:sldLayoutId id="2147484791" r:id="rId10"/>
    <p:sldLayoutId id="214748481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Dikdörtgen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Başlık Yer Tutucusu 4"/>
          <p:cNvSpPr>
            <a:spLocks noGrp="1"/>
          </p:cNvSpPr>
          <p:nvPr>
            <p:ph type="title"/>
          </p:nvPr>
        </p:nvSpPr>
        <p:spPr>
          <a:xfrm>
            <a:off x="1435100" y="274638"/>
            <a:ext cx="7499350" cy="1143000"/>
          </a:xfrm>
          <a:prstGeom prst="rect">
            <a:avLst/>
          </a:prstGeom>
        </p:spPr>
        <p:txBody>
          <a:bodyPr anchor="ctr">
            <a:normAutofit/>
          </a:bodyPr>
          <a:lstStyle>
            <a:extLst/>
          </a:lstStyle>
          <a:p>
            <a:r>
              <a:rPr lang="tr-TR" smtClean="0"/>
              <a:t>Asıl başlık stili için tıklatın</a:t>
            </a:r>
            <a:endParaRPr lang="en-US"/>
          </a:p>
        </p:txBody>
      </p:sp>
      <p:sp>
        <p:nvSpPr>
          <p:cNvPr id="6153" name="Metin Yer Tutucusu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ayt Numarası Yer Tutucusu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1285C49-408D-489A-B0B5-2D2B9E85C821}" type="slidenum">
              <a:rPr lang="en-US"/>
              <a:pPr>
                <a:defRPr/>
              </a:pPr>
              <a:t>‹#›</a:t>
            </a:fld>
            <a:endParaRPr lang="en-US"/>
          </a:p>
        </p:txBody>
      </p:sp>
      <p:sp>
        <p:nvSpPr>
          <p:cNvPr id="15" name="Dikdörtgen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820" r:id="rId1"/>
    <p:sldLayoutId id="2147484792" r:id="rId2"/>
    <p:sldLayoutId id="2147484821" r:id="rId3"/>
    <p:sldLayoutId id="2147484793" r:id="rId4"/>
    <p:sldLayoutId id="2147484822" r:id="rId5"/>
    <p:sldLayoutId id="2147484794" r:id="rId6"/>
    <p:sldLayoutId id="2147484823" r:id="rId7"/>
    <p:sldLayoutId id="2147484824" r:id="rId8"/>
    <p:sldLayoutId id="2147484825" r:id="rId9"/>
    <p:sldLayoutId id="2147484795" r:id="rId10"/>
    <p:sldLayoutId id="2147484796" r:id="rId11"/>
    <p:sldLayoutId id="2147484797" r:id="rId12"/>
    <p:sldLayoutId id="2147484798" r:id="rId13"/>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Dikdörtgen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Dikdörtgen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Dikdörtgen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Dikdörtgen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Yuvarlatılmış Dikdörtgen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Yuvarlatılmış Dikdörtgen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Dikdörtgen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Dikdörtgen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Dikdörtgen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Dikdörtgen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Dikdörtgen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Dikdörtgen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183" name="Başlık Yer Tutucusu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7184" name="Metin Yer Tutucusu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4" name="Veri Yer Tutucusu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Altbilgi Yer Tutucusu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ayt Numarası Yer Tutucusu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960C9F3F-6F9A-49C9-AD0C-AB11129E33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26" r:id="rId1"/>
    <p:sldLayoutId id="2147484799" r:id="rId2"/>
    <p:sldLayoutId id="2147484800" r:id="rId3"/>
    <p:sldLayoutId id="2147484801" r:id="rId4"/>
    <p:sldLayoutId id="2147484827" r:id="rId5"/>
    <p:sldLayoutId id="2147484828" r:id="rId6"/>
    <p:sldLayoutId id="2147484802" r:id="rId7"/>
    <p:sldLayoutId id="2147484803" r:id="rId8"/>
    <p:sldLayoutId id="2147484804" r:id="rId9"/>
    <p:sldLayoutId id="2147484805" r:id="rId10"/>
    <p:sldLayoutId id="2147484806" r:id="rId11"/>
    <p:sldLayoutId id="2147484807"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3075"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6A21661-098A-4E48-A4E1-867CCAE64D1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99767896"/>
      </p:ext>
    </p:extLst>
  </p:cSld>
  <p:clrMap bg1="lt1" tx1="dk1" bg2="lt2" tx2="dk2" accent1="accent1" accent2="accent2" accent3="accent3" accent4="accent4" accent5="accent5" accent6="accent6" hlink="hlink" folHlink="folHlink"/>
  <p:sldLayoutIdLst>
    <p:sldLayoutId id="2147484830" r:id="rId1"/>
    <p:sldLayoutId id="2147484831" r:id="rId2"/>
    <p:sldLayoutId id="2147484832" r:id="rId3"/>
    <p:sldLayoutId id="2147484833" r:id="rId4"/>
    <p:sldLayoutId id="2147484834" r:id="rId5"/>
    <p:sldLayoutId id="2147484835" r:id="rId6"/>
    <p:sldLayoutId id="2147484836" r:id="rId7"/>
    <p:sldLayoutId id="2147484837" r:id="rId8"/>
    <p:sldLayoutId id="2147484838" r:id="rId9"/>
    <p:sldLayoutId id="2147484839" r:id="rId10"/>
    <p:sldLayoutId id="214748484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395288" y="836613"/>
            <a:ext cx="6769100" cy="1728787"/>
          </a:xfrm>
        </p:spPr>
        <p:txBody>
          <a:bodyPr/>
          <a:lstStyle/>
          <a:p>
            <a:pPr algn="l" eaLnBrk="1" hangingPunct="1"/>
            <a:r>
              <a:rPr lang="tr-TR" altLang="tr-TR" sz="4900" b="0" dirty="0" smtClean="0"/>
              <a:t>   2016 – YGS ve LYS</a:t>
            </a:r>
          </a:p>
        </p:txBody>
      </p:sp>
      <p:sp>
        <p:nvSpPr>
          <p:cNvPr id="2" name="Metin kutusu 1"/>
          <p:cNvSpPr txBox="1"/>
          <p:nvPr/>
        </p:nvSpPr>
        <p:spPr>
          <a:xfrm>
            <a:off x="611560" y="3429000"/>
            <a:ext cx="6264696" cy="646331"/>
          </a:xfrm>
          <a:prstGeom prst="rect">
            <a:avLst/>
          </a:prstGeom>
          <a:noFill/>
        </p:spPr>
        <p:txBody>
          <a:bodyPr wrap="square" rtlCol="0">
            <a:spAutoFit/>
          </a:bodyPr>
          <a:lstStyle/>
          <a:p>
            <a:pPr algn="ctr"/>
            <a:r>
              <a:rPr lang="tr-TR" sz="3600" b="1" dirty="0" smtClean="0"/>
              <a:t>BİLGİLENDİRME</a:t>
            </a:r>
            <a:endParaRPr lang="tr-TR"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350"/>
            <a:ext cx="9144000" cy="323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İçerik Yer Tutucusu 2"/>
          <p:cNvSpPr txBox="1">
            <a:spLocks/>
          </p:cNvSpPr>
          <p:nvPr/>
        </p:nvSpPr>
        <p:spPr>
          <a:xfrm>
            <a:off x="251520" y="2492896"/>
            <a:ext cx="6480175" cy="259154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tr-TR" sz="2800" b="1" dirty="0" smtClean="0"/>
              <a:t>YGS puanlarının </a:t>
            </a:r>
            <a:r>
              <a:rPr lang="tr-TR" sz="2800" b="1" dirty="0"/>
              <a:t>hesaplanabilmesi için adayların YGS testlerinin </a:t>
            </a:r>
            <a:r>
              <a:rPr lang="tr-TR" sz="2800" dirty="0"/>
              <a:t>(</a:t>
            </a:r>
            <a:r>
              <a:rPr lang="tr-TR" sz="2800" dirty="0" smtClean="0"/>
              <a:t>Türkçe, Sosyal </a:t>
            </a:r>
            <a:r>
              <a:rPr lang="tr-TR" sz="2800" dirty="0"/>
              <a:t>Bilimler, Temel Matematik, Fen Bilimleri) </a:t>
            </a:r>
            <a:r>
              <a:rPr lang="tr-TR" sz="2800" b="1" dirty="0">
                <a:solidFill>
                  <a:srgbClr val="0033CC"/>
                </a:solidFill>
              </a:rPr>
              <a:t>en az ikisinden</a:t>
            </a:r>
            <a:r>
              <a:rPr lang="tr-TR" sz="2800" b="1" dirty="0"/>
              <a:t> 0,5 veya daha fazla ham puan </a:t>
            </a:r>
            <a:r>
              <a:rPr lang="tr-TR" sz="2800" b="1" dirty="0" smtClean="0"/>
              <a:t>almış olmaları gerekir.</a:t>
            </a:r>
            <a:endParaRPr lang="tr-TR" sz="2400" dirty="0" smtClean="0">
              <a:solidFill>
                <a:prstClr val="black"/>
              </a:solidFill>
            </a:endParaRPr>
          </a:p>
          <a:p>
            <a:pPr>
              <a:defRPr/>
            </a:pPr>
            <a:endParaRPr lang="tr-TR" dirty="0" smtClean="0">
              <a:solidFill>
                <a:prstClr val="black"/>
              </a:solidFill>
            </a:endParaRPr>
          </a:p>
        </p:txBody>
      </p:sp>
    </p:spTree>
    <p:extLst>
      <p:ext uri="{BB962C8B-B14F-4D97-AF65-F5344CB8AC3E}">
        <p14:creationId xmlns:p14="http://schemas.microsoft.com/office/powerpoint/2010/main" val="819055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00200" y="762000"/>
            <a:ext cx="7086600" cy="990600"/>
          </a:xfrm>
        </p:spPr>
        <p:txBody>
          <a:bodyPr/>
          <a:lstStyle/>
          <a:p>
            <a:pPr eaLnBrk="1" hangingPunct="1"/>
            <a:r>
              <a:rPr lang="tr-TR" altLang="tr-TR" sz="3200" b="1" smtClean="0">
                <a:solidFill>
                  <a:srgbClr val="FF0000"/>
                </a:solidFill>
              </a:rPr>
              <a:t>1. AŞAMA: </a:t>
            </a:r>
            <a:br>
              <a:rPr lang="tr-TR" altLang="tr-TR" sz="3200" b="1" smtClean="0">
                <a:solidFill>
                  <a:srgbClr val="FF0000"/>
                </a:solidFill>
              </a:rPr>
            </a:br>
            <a:r>
              <a:rPr lang="tr-TR" altLang="tr-TR" sz="3200" b="1" smtClean="0">
                <a:solidFill>
                  <a:srgbClr val="FF0000"/>
                </a:solidFill>
              </a:rPr>
              <a:t>YÜKSEKÖĞRETİME GEÇİŞ SINAVI</a:t>
            </a:r>
            <a:r>
              <a:rPr lang="tr-TR" altLang="tr-TR" sz="3200" b="1" smtClean="0"/>
              <a:t> </a:t>
            </a:r>
            <a:r>
              <a:rPr lang="tr-TR" altLang="tr-TR" sz="3200" b="1" smtClean="0">
                <a:solidFill>
                  <a:srgbClr val="0033CC"/>
                </a:solidFill>
              </a:rPr>
              <a:t>(YGS)</a:t>
            </a:r>
          </a:p>
        </p:txBody>
      </p:sp>
      <p:sp>
        <p:nvSpPr>
          <p:cNvPr id="41987" name="Rectangle 3"/>
          <p:cNvSpPr>
            <a:spLocks noGrp="1" noChangeArrowheads="1"/>
          </p:cNvSpPr>
          <p:nvPr>
            <p:ph type="body" idx="1"/>
          </p:nvPr>
        </p:nvSpPr>
        <p:spPr>
          <a:xfrm>
            <a:off x="838200" y="2209800"/>
            <a:ext cx="8077200" cy="4387850"/>
          </a:xfrm>
        </p:spPr>
        <p:txBody>
          <a:bodyPr/>
          <a:lstStyle/>
          <a:p>
            <a:pPr algn="just" eaLnBrk="1" hangingPunct="1">
              <a:lnSpc>
                <a:spcPct val="80000"/>
              </a:lnSpc>
            </a:pPr>
            <a:r>
              <a:rPr lang="tr-TR" altLang="tr-TR" sz="2000" b="1" dirty="0" smtClean="0">
                <a:solidFill>
                  <a:srgbClr val="0033CC"/>
                </a:solidFill>
              </a:rPr>
              <a:t>2016 YGS 13 Mart Pazar günü saat 10:00’da</a:t>
            </a:r>
            <a:r>
              <a:rPr lang="tr-TR" altLang="tr-TR" sz="2000" b="1" dirty="0" smtClean="0">
                <a:solidFill>
                  <a:srgbClr val="000000"/>
                </a:solidFill>
              </a:rPr>
              <a:t>  tek oturum halinde yapılacak ve tek kitapçık kullanılacak.</a:t>
            </a:r>
          </a:p>
          <a:p>
            <a:pPr algn="just" eaLnBrk="1" hangingPunct="1">
              <a:lnSpc>
                <a:spcPct val="80000"/>
              </a:lnSpc>
            </a:pPr>
            <a:endParaRPr lang="tr-TR" altLang="tr-TR" sz="2000" b="1" dirty="0" smtClean="0">
              <a:solidFill>
                <a:srgbClr val="000000"/>
              </a:solidFill>
            </a:endParaRPr>
          </a:p>
          <a:p>
            <a:pPr algn="just" eaLnBrk="1" hangingPunct="1">
              <a:lnSpc>
                <a:spcPct val="80000"/>
              </a:lnSpc>
            </a:pPr>
            <a:r>
              <a:rPr lang="tr-TR" altLang="tr-TR" sz="2000" b="1" dirty="0" err="1" smtClean="0">
                <a:solidFill>
                  <a:srgbClr val="000000"/>
                </a:solidFill>
              </a:rPr>
              <a:t>YGS’de</a:t>
            </a:r>
            <a:r>
              <a:rPr lang="tr-TR" altLang="tr-TR" sz="2000" b="1" dirty="0" smtClean="0">
                <a:solidFill>
                  <a:srgbClr val="000000"/>
                </a:solidFill>
              </a:rPr>
              <a:t> toplam </a:t>
            </a:r>
            <a:r>
              <a:rPr lang="tr-TR" altLang="tr-TR" sz="2000" b="1" dirty="0" smtClean="0">
                <a:solidFill>
                  <a:srgbClr val="0033CC"/>
                </a:solidFill>
              </a:rPr>
              <a:t>160 soru</a:t>
            </a:r>
            <a:r>
              <a:rPr lang="tr-TR" altLang="tr-TR" sz="2000" b="1" dirty="0" smtClean="0">
                <a:solidFill>
                  <a:srgbClr val="000000"/>
                </a:solidFill>
              </a:rPr>
              <a:t> sorulacak ve süre </a:t>
            </a:r>
            <a:r>
              <a:rPr lang="tr-TR" altLang="tr-TR" sz="2000" b="1" dirty="0" smtClean="0">
                <a:solidFill>
                  <a:srgbClr val="0033CC"/>
                </a:solidFill>
              </a:rPr>
              <a:t>160 dakika</a:t>
            </a:r>
            <a:r>
              <a:rPr lang="tr-TR" altLang="tr-TR" sz="2000" b="1" dirty="0" smtClean="0">
                <a:solidFill>
                  <a:srgbClr val="000000"/>
                </a:solidFill>
              </a:rPr>
              <a:t> olacaktır.</a:t>
            </a:r>
          </a:p>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pPr>
            <a:r>
              <a:rPr lang="tr-TR" altLang="tr-TR" sz="2000" dirty="0" err="1" smtClean="0">
                <a:solidFill>
                  <a:srgbClr val="000000"/>
                </a:solidFill>
              </a:rPr>
              <a:t>YGS’de</a:t>
            </a:r>
            <a:r>
              <a:rPr lang="tr-TR" altLang="tr-TR" sz="2000" dirty="0" smtClean="0">
                <a:solidFill>
                  <a:srgbClr val="000000"/>
                </a:solidFill>
              </a:rPr>
              <a:t> testlerde sorumlu olunan konular </a:t>
            </a:r>
            <a:r>
              <a:rPr lang="tr-TR" altLang="tr-TR" sz="2000" b="1" dirty="0" smtClean="0">
                <a:solidFill>
                  <a:srgbClr val="008000"/>
                </a:solidFill>
              </a:rPr>
              <a:t>Ortak müfredata dayalı konular</a:t>
            </a:r>
            <a:r>
              <a:rPr lang="tr-TR" altLang="tr-TR" sz="2000" b="1" dirty="0" smtClean="0">
                <a:solidFill>
                  <a:srgbClr val="000000"/>
                </a:solidFill>
              </a:rPr>
              <a:t> (6, 7, 8. sınıf ve Lise-1 konuları) </a:t>
            </a:r>
            <a:r>
              <a:rPr lang="tr-TR" altLang="tr-TR" sz="2000" dirty="0" smtClean="0">
                <a:solidFill>
                  <a:srgbClr val="000000"/>
                </a:solidFill>
              </a:rPr>
              <a:t>olacak. Yani tüm okul türleri ve alanlarda okutulan derslerle ilgili sorular sorulacak.  Sadece bazı derslerdeki konular lise-2, lise-3, lise-4 (İnkılap Tarihi, Felsefe, Din kültürü gibi) sınıfına aittir. </a:t>
            </a:r>
          </a:p>
          <a:p>
            <a:pPr algn="just" eaLnBrk="1" hangingPunct="1">
              <a:lnSpc>
                <a:spcPct val="80000"/>
              </a:lnSpc>
            </a:pPr>
            <a:endParaRPr lang="tr-TR" altLang="tr-TR" sz="2000" b="1" dirty="0" smtClean="0">
              <a:solidFill>
                <a:srgbClr val="000000"/>
              </a:solidFill>
            </a:endParaRPr>
          </a:p>
          <a:p>
            <a:pPr algn="just" eaLnBrk="1" hangingPunct="1">
              <a:lnSpc>
                <a:spcPct val="80000"/>
              </a:lnSpc>
            </a:pPr>
            <a:r>
              <a:rPr lang="tr-TR" altLang="tr-TR" sz="2000" dirty="0" err="1" smtClean="0">
                <a:solidFill>
                  <a:srgbClr val="000000"/>
                </a:solidFill>
              </a:rPr>
              <a:t>YGS’de</a:t>
            </a:r>
            <a:r>
              <a:rPr lang="tr-TR" altLang="tr-TR" sz="2000" dirty="0" smtClean="0">
                <a:solidFill>
                  <a:srgbClr val="000000"/>
                </a:solidFill>
              </a:rPr>
              <a:t> muhakeme gücü yüksek, yorum becerisini ölçmeye dayalı sorular sorulmaktadır. Özellikle son yıllarda genelde uzun paragraflar (daha çok Türkçe, felsefe), şekle dayalı uzun yorum soruları (coğrafya, matematik, geometri) gelebilmektedir. Yıldan yıla değişen belli oranlarda da bilgiye dayalı sorular  gelmektedir.</a:t>
            </a:r>
            <a:endParaRPr lang="tr-TR" altLang="tr-TR" sz="2000" b="1" dirty="0" smtClean="0">
              <a:solidFill>
                <a:srgbClr val="000000"/>
              </a:solidFill>
            </a:endParaRPr>
          </a:p>
          <a:p>
            <a:pPr eaLnBrk="1" hangingPunct="1">
              <a:lnSpc>
                <a:spcPct val="80000"/>
              </a:lnSpc>
              <a:buFont typeface="Wingdings" pitchFamily="2" charset="2"/>
              <a:buNone/>
            </a:pPr>
            <a:endParaRPr lang="tr-TR" altLang="tr-TR" sz="2400" b="1" dirty="0" smtClean="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altLang="tr-TR" b="1" dirty="0" smtClean="0">
                <a:solidFill>
                  <a:srgbClr val="FF0000"/>
                </a:solidFill>
              </a:rPr>
              <a:t>YGS (2016)</a:t>
            </a:r>
            <a:r>
              <a:rPr lang="tr-TR" altLang="tr-TR" dirty="0" smtClean="0"/>
              <a:t> </a:t>
            </a:r>
          </a:p>
        </p:txBody>
      </p:sp>
      <p:sp>
        <p:nvSpPr>
          <p:cNvPr id="43011" name="Rectangle 3"/>
          <p:cNvSpPr>
            <a:spLocks noGrp="1" noChangeArrowheads="1"/>
          </p:cNvSpPr>
          <p:nvPr>
            <p:ph type="body" idx="1"/>
          </p:nvPr>
        </p:nvSpPr>
        <p:spPr>
          <a:xfrm>
            <a:off x="684213" y="2214563"/>
            <a:ext cx="8351837" cy="4383087"/>
          </a:xfrm>
        </p:spPr>
        <p:txBody>
          <a:bodyPr/>
          <a:lstStyle/>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Sınav zamanı:</a:t>
            </a:r>
            <a:r>
              <a:rPr lang="tr-TR" altLang="tr-TR" sz="2000" dirty="0" smtClean="0"/>
              <a:t> </a:t>
            </a:r>
            <a:r>
              <a:rPr lang="tr-TR" altLang="tr-TR" sz="2000" b="1" dirty="0" smtClean="0">
                <a:solidFill>
                  <a:srgbClr val="FF0000"/>
                </a:solidFill>
              </a:rPr>
              <a:t>13 Mart 2016</a:t>
            </a:r>
            <a:r>
              <a:rPr lang="tr-TR" altLang="tr-TR" sz="2000" b="1" dirty="0" smtClean="0">
                <a:solidFill>
                  <a:srgbClr val="000000"/>
                </a:solidFill>
              </a:rPr>
              <a:t> </a:t>
            </a:r>
            <a:r>
              <a:rPr lang="tr-TR" altLang="tr-TR" sz="2000" dirty="0" smtClean="0">
                <a:solidFill>
                  <a:srgbClr val="000000"/>
                </a:solidFill>
              </a:rPr>
              <a:t>Pazar günü saat </a:t>
            </a:r>
            <a:r>
              <a:rPr lang="tr-TR" altLang="tr-TR" sz="2000" b="1" dirty="0" smtClean="0">
                <a:solidFill>
                  <a:srgbClr val="000000"/>
                </a:solidFill>
              </a:rPr>
              <a:t>10:00</a:t>
            </a:r>
            <a:r>
              <a:rPr lang="tr-TR" altLang="tr-TR" sz="2000" dirty="0" smtClean="0">
                <a:solidFill>
                  <a:srgbClr val="000000"/>
                </a:solidFill>
              </a:rPr>
              <a:t>’da</a:t>
            </a:r>
            <a:r>
              <a:rPr lang="tr-TR" altLang="tr-TR" sz="2000" dirty="0" smtClean="0"/>
              <a:t> </a:t>
            </a:r>
            <a:r>
              <a:rPr lang="tr-TR" altLang="tr-TR" sz="2000" dirty="0" smtClean="0">
                <a:solidFill>
                  <a:srgbClr val="000000"/>
                </a:solidFill>
              </a:rPr>
              <a:t>yapılacak.</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Başvuru Tarihi: </a:t>
            </a:r>
            <a:r>
              <a:rPr lang="tr-TR" altLang="tr-TR" sz="2000" b="1" dirty="0" smtClean="0">
                <a:solidFill>
                  <a:srgbClr val="008000"/>
                </a:solidFill>
              </a:rPr>
              <a:t>6-20 Ocak 2016 </a:t>
            </a:r>
            <a:r>
              <a:rPr lang="tr-TR" altLang="tr-TR" sz="2000" dirty="0" smtClean="0">
                <a:solidFill>
                  <a:srgbClr val="000000"/>
                </a:solidFill>
              </a:rPr>
              <a:t>arasında yapılacak.</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Sonuçların açıklanması: </a:t>
            </a:r>
            <a:r>
              <a:rPr lang="tr-TR" altLang="tr-TR" sz="2000" b="1" dirty="0" smtClean="0">
                <a:solidFill>
                  <a:srgbClr val="008000"/>
                </a:solidFill>
              </a:rPr>
              <a:t>25 Mart 2016 </a:t>
            </a:r>
            <a:r>
              <a:rPr lang="tr-TR" altLang="tr-TR" sz="2000" dirty="0" smtClean="0">
                <a:solidFill>
                  <a:srgbClr val="000000"/>
                </a:solidFill>
              </a:rPr>
              <a:t>tarihinde açıklanacak. </a:t>
            </a:r>
          </a:p>
          <a:p>
            <a:pPr marL="0" indent="0" algn="just" eaLnBrk="1" hangingPunct="1">
              <a:lnSpc>
                <a:spcPct val="80000"/>
              </a:lnSpc>
              <a:buFont typeface="Wingdings" pitchFamily="2" charset="2"/>
              <a:buNone/>
              <a:tabLst>
                <a:tab pos="8255000" algn="l"/>
              </a:tabLst>
            </a:pPr>
            <a:endParaRPr lang="tr-TR" altLang="tr-TR" sz="1400" dirty="0" smtClean="0"/>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Sınav ücreti:</a:t>
            </a:r>
            <a:r>
              <a:rPr lang="tr-TR" altLang="tr-TR" sz="2000" dirty="0" smtClean="0"/>
              <a:t>  </a:t>
            </a:r>
            <a:r>
              <a:rPr lang="tr-TR" altLang="tr-TR" sz="2000" dirty="0" smtClean="0">
                <a:solidFill>
                  <a:srgbClr val="000000"/>
                </a:solidFill>
              </a:rPr>
              <a:t>2015 yılında 50 TL idi.</a:t>
            </a: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Başvuru ücreti:</a:t>
            </a:r>
            <a:r>
              <a:rPr lang="tr-TR" altLang="tr-TR" sz="2000" dirty="0" smtClean="0">
                <a:solidFill>
                  <a:srgbClr val="000000"/>
                </a:solidFill>
              </a:rPr>
              <a:t> 2015 yılında 3 TL idi.</a:t>
            </a: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Sadece sınavsız geçiş  başvurusu:</a:t>
            </a:r>
            <a:r>
              <a:rPr lang="tr-TR" altLang="tr-TR" sz="2000" dirty="0" smtClean="0">
                <a:solidFill>
                  <a:srgbClr val="000000"/>
                </a:solidFill>
              </a:rPr>
              <a:t> 2015 yılında 15 TL idi.</a:t>
            </a:r>
          </a:p>
          <a:p>
            <a:pPr marL="0" indent="0" algn="just" eaLnBrk="1" hangingPunct="1">
              <a:lnSpc>
                <a:spcPct val="80000"/>
              </a:lnSpc>
              <a:buFont typeface="Wingdings" pitchFamily="2" charset="2"/>
              <a:buNone/>
              <a:tabLst>
                <a:tab pos="8255000" algn="l"/>
              </a:tabLst>
            </a:pPr>
            <a:endParaRPr lang="tr-TR" altLang="tr-TR" sz="1400" dirty="0" smtClean="0">
              <a:solidFill>
                <a:srgbClr val="000000"/>
              </a:solidFill>
            </a:endParaRP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Sınav ücretleri yatırılacak bankalar:</a:t>
            </a:r>
            <a:r>
              <a:rPr lang="tr-TR" altLang="tr-TR" sz="2000" dirty="0" smtClean="0"/>
              <a:t> </a:t>
            </a:r>
            <a:r>
              <a:rPr lang="tr-TR" altLang="tr-TR" sz="2000" dirty="0" smtClean="0">
                <a:solidFill>
                  <a:srgbClr val="000000"/>
                </a:solidFill>
              </a:rPr>
              <a:t>Ziraat Bankası'nın, Halk Bankası'nın, Akbank'ın, Kuveyt Türk Katılım Bankası’nın ve Türk Ekonomi Bankası’nın tüm şubeleri ve internet bankacılığı aracılığıyla ve Tüm PTT işyerlerine para yatırılabilecek. ÖSYM sitesinden «ödemeler» kısmından da ödeyebilirsiniz.</a:t>
            </a:r>
          </a:p>
          <a:p>
            <a:pPr marL="0" indent="0" algn="just" eaLnBrk="1" hangingPunct="1">
              <a:lnSpc>
                <a:spcPct val="80000"/>
              </a:lnSpc>
              <a:buFont typeface="Wingdings" pitchFamily="2" charset="2"/>
              <a:buNone/>
              <a:tabLst>
                <a:tab pos="8255000" algn="l"/>
              </a:tabLst>
            </a:pPr>
            <a:endParaRPr lang="tr-TR" altLang="tr-TR" sz="2000" dirty="0" smtClean="0">
              <a:solidFill>
                <a:srgbClr val="000000"/>
              </a:solidFill>
            </a:endParaRP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Tercihlerin tarihi:</a:t>
            </a:r>
            <a:r>
              <a:rPr lang="tr-TR" altLang="tr-TR" sz="2000" dirty="0" smtClean="0">
                <a:solidFill>
                  <a:srgbClr val="000000"/>
                </a:solidFill>
              </a:rPr>
              <a:t> 2015 yılında </a:t>
            </a:r>
            <a:r>
              <a:rPr lang="tr-TR" altLang="tr-TR" sz="2000" b="1" dirty="0" smtClean="0">
                <a:solidFill>
                  <a:srgbClr val="008000"/>
                </a:solidFill>
              </a:rPr>
              <a:t>6-14 Temmuz  2015 </a:t>
            </a:r>
            <a:r>
              <a:rPr lang="tr-TR" altLang="tr-TR" sz="2000" dirty="0" smtClean="0">
                <a:solidFill>
                  <a:srgbClr val="000000"/>
                </a:solidFill>
              </a:rPr>
              <a:t>arasında yapıldı. </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Tercihlerin açıklanması: </a:t>
            </a:r>
            <a:r>
              <a:rPr lang="tr-TR" altLang="tr-TR" sz="2000" dirty="0" smtClean="0">
                <a:solidFill>
                  <a:srgbClr val="000000"/>
                </a:solidFill>
              </a:rPr>
              <a:t>2015 yılında </a:t>
            </a:r>
            <a:r>
              <a:rPr lang="tr-TR" altLang="tr-TR" sz="2000" b="1" dirty="0" smtClean="0">
                <a:solidFill>
                  <a:srgbClr val="008000"/>
                </a:solidFill>
              </a:rPr>
              <a:t>23 Temmuz 2015 </a:t>
            </a:r>
            <a:r>
              <a:rPr lang="tr-TR" altLang="tr-TR" sz="2000" dirty="0" smtClean="0">
                <a:solidFill>
                  <a:srgbClr val="000000"/>
                </a:solidFill>
              </a:rPr>
              <a:t>tarihinde açıklandı.</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71600" y="404813"/>
            <a:ext cx="7378700" cy="1143000"/>
          </a:xfrm>
        </p:spPr>
        <p:txBody>
          <a:bodyPr/>
          <a:lstStyle/>
          <a:p>
            <a:pPr algn="ctr" eaLnBrk="1" fontAlgn="auto" hangingPunct="1">
              <a:spcAft>
                <a:spcPts val="0"/>
              </a:spcAft>
              <a:defRPr/>
            </a:pPr>
            <a:r>
              <a:rPr lang="tr-TR" sz="3200" dirty="0" smtClean="0">
                <a:solidFill>
                  <a:srgbClr val="0033CC"/>
                </a:solidFill>
              </a:rPr>
              <a:t> </a:t>
            </a:r>
            <a:r>
              <a:rPr lang="tr-TR" sz="3200" b="1" dirty="0" smtClean="0">
                <a:solidFill>
                  <a:srgbClr val="0033CC"/>
                </a:solidFill>
              </a:rPr>
              <a:t>2016</a:t>
            </a:r>
            <a:r>
              <a:rPr lang="tr-TR" sz="3200" dirty="0" smtClean="0">
                <a:solidFill>
                  <a:srgbClr val="0033CC"/>
                </a:solidFill>
              </a:rPr>
              <a:t> </a:t>
            </a:r>
            <a:r>
              <a:rPr lang="tr-TR" sz="3200" b="1" dirty="0" smtClean="0">
                <a:solidFill>
                  <a:srgbClr val="FF0000"/>
                </a:solidFill>
              </a:rPr>
              <a:t>YGS’de</a:t>
            </a:r>
            <a:br>
              <a:rPr lang="tr-TR" sz="3200" b="1" dirty="0" smtClean="0">
                <a:solidFill>
                  <a:srgbClr val="FF0000"/>
                </a:solidFill>
              </a:rPr>
            </a:br>
            <a:r>
              <a:rPr lang="tr-TR" sz="3200" b="1" dirty="0" smtClean="0">
                <a:solidFill>
                  <a:srgbClr val="FF0000"/>
                </a:solidFill>
              </a:rPr>
              <a:t>DERSLERE GÖRE SORU SAYILARI</a:t>
            </a:r>
          </a:p>
        </p:txBody>
      </p:sp>
      <p:graphicFrame>
        <p:nvGraphicFramePr>
          <p:cNvPr id="97449" name="Group 169"/>
          <p:cNvGraphicFramePr>
            <a:graphicFrameLocks noGrp="1"/>
          </p:cNvGraphicFramePr>
          <p:nvPr>
            <p:ph sz="half" idx="2"/>
          </p:nvPr>
        </p:nvGraphicFramePr>
        <p:xfrm>
          <a:off x="1331913" y="1700213"/>
          <a:ext cx="7272337" cy="3978275"/>
        </p:xfrm>
        <a:graphic>
          <a:graphicData uri="http://schemas.openxmlformats.org/drawingml/2006/table">
            <a:tbl>
              <a:tblPr/>
              <a:tblGrid>
                <a:gridCol w="2268537"/>
                <a:gridCol w="2700338"/>
                <a:gridCol w="2303462"/>
              </a:tblGrid>
              <a:tr h="398441">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dirty="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Test Adı</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Dersler</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Soru Sayıları</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6499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Türkçe Testi</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Türkçe + Dil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40 (5-7 Dil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1355606">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Sosyal Bilimler</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Tarih</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Coğrafya</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Felsefe</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Din Kült. ve Ahlak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15</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12</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8</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5</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732829">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Temel Matematik</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Matematik</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Geometri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40*</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(7-9 arası geometri)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1026404">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Fen Bilimleri-1</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Fizik</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Kimya</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Biyoloji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14</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13</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13</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63" name="Text Box 168"/>
          <p:cNvSpPr txBox="1">
            <a:spLocks noChangeArrowheads="1"/>
          </p:cNvSpPr>
          <p:nvPr/>
        </p:nvSpPr>
        <p:spPr bwMode="auto">
          <a:xfrm>
            <a:off x="1116013" y="5949950"/>
            <a:ext cx="7777162"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sz="1400" b="1">
                <a:solidFill>
                  <a:srgbClr val="FF3300"/>
                </a:solidFill>
              </a:rPr>
              <a:t>*</a:t>
            </a:r>
            <a:r>
              <a:rPr lang="tr-TR" altLang="tr-TR" sz="1400"/>
              <a:t> </a:t>
            </a:r>
            <a:r>
              <a:rPr lang="tr-TR" altLang="tr-TR" sz="1400" b="1">
                <a:solidFill>
                  <a:srgbClr val="000000"/>
                </a:solidFill>
              </a:rPr>
              <a:t>Türkçe testinde dil bilgisinden, Temel Matematik testinden  geometriden ne kadar soru geleceği net olarak belli değildir. Dil bilgisinden ortalama 5-6, geometriden ortalama 7-8-9 soru gelmektedir.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altLang="tr-TR" sz="4000" b="1" smtClean="0">
                <a:solidFill>
                  <a:srgbClr val="FF0000"/>
                </a:solidFill>
              </a:rPr>
              <a:t>YGS SINAVINA KİMLER GİRECEK</a:t>
            </a:r>
          </a:p>
        </p:txBody>
      </p:sp>
      <p:sp>
        <p:nvSpPr>
          <p:cNvPr id="256003" name="Rectangle 3"/>
          <p:cNvSpPr>
            <a:spLocks noGrp="1" noChangeArrowheads="1"/>
          </p:cNvSpPr>
          <p:nvPr>
            <p:ph type="body" idx="1"/>
          </p:nvPr>
        </p:nvSpPr>
        <p:spPr>
          <a:xfrm>
            <a:off x="809625" y="2500313"/>
            <a:ext cx="7958138" cy="3881437"/>
          </a:xfrm>
        </p:spPr>
        <p:txBody>
          <a:bodyPr/>
          <a:lstStyle/>
          <a:p>
            <a:pPr algn="just" eaLnBrk="1" hangingPunct="1">
              <a:defRPr/>
            </a:pPr>
            <a:r>
              <a:rPr lang="tr-TR" sz="2000" dirty="0" smtClean="0">
                <a:solidFill>
                  <a:srgbClr val="000000"/>
                </a:solidFill>
              </a:rPr>
              <a:t>YGS’ye ister 2 yıllık bir bölüm (Meslek Lisesi öğrencilerin sınavsız geçişle geçtiği 2 yıllık bölümler hariç), isterse 4 yıllık bir bölüm isteyen herkes girmek zorundadır. </a:t>
            </a:r>
          </a:p>
          <a:p>
            <a:pPr algn="just" eaLnBrk="1" hangingPunct="1">
              <a:defRPr/>
            </a:pPr>
            <a:r>
              <a:rPr lang="tr-TR" sz="2000" dirty="0" smtClean="0">
                <a:solidFill>
                  <a:srgbClr val="000000"/>
                </a:solidFill>
              </a:rPr>
              <a:t>Yetenek sınavlarıyla bir bölüm kazanmak isteyen, polis meslek yüksek okuluna ve astsubaylık meslek yüksek okullarına başvurmak isteyen adaylar da YGS’ye girmek zorundadırlar. Açıköğretim bölümlerine (2 veya 4 yıllık) girmek isteyen adaylar da YGS’ye girmek zorundadırlar.</a:t>
            </a:r>
          </a:p>
          <a:p>
            <a:pPr marL="0" indent="0" algn="just" eaLnBrk="1" hangingPunct="1">
              <a:buFont typeface="Wingdings" pitchFamily="2" charset="2"/>
              <a:buNone/>
              <a:defRPr/>
            </a:pPr>
            <a:endParaRPr lang="tr-TR" sz="2000" b="1" dirty="0" smtClean="0">
              <a:solidFill>
                <a:srgbClr val="000000"/>
              </a:solidFill>
            </a:endParaRPr>
          </a:p>
          <a:p>
            <a:pPr marL="0" indent="0" algn="just" eaLnBrk="1" hangingPunct="1">
              <a:buFont typeface="Wingdings" pitchFamily="2" charset="2"/>
              <a:buNone/>
              <a:defRPr/>
            </a:pPr>
            <a:r>
              <a:rPr lang="tr-TR" sz="2000" b="1" dirty="0" smtClean="0">
                <a:solidFill>
                  <a:srgbClr val="800000"/>
                </a:solidFill>
              </a:rPr>
              <a:t>Uyarı:</a:t>
            </a:r>
            <a:r>
              <a:rPr lang="tr-TR" sz="2000" dirty="0" smtClean="0">
                <a:solidFill>
                  <a:srgbClr val="800000"/>
                </a:solidFill>
              </a:rPr>
              <a:t> </a:t>
            </a:r>
            <a:r>
              <a:rPr lang="tr-TR" sz="2000" dirty="0" smtClean="0">
                <a:solidFill>
                  <a:srgbClr val="000000"/>
                </a:solidFill>
              </a:rPr>
              <a:t>Meslek Lisesi öğrencileri sınavsız geçişle kendi alanlarındaki 2 yıllık (Önlisans) bölümlere gitmek istiyorlarsa YGS’ye girmek zorunda değildirler. Ocak ayında YGS başvurusu sırasında yapılan ÖSYS başvuru sırasında </a:t>
            </a:r>
            <a:r>
              <a:rPr lang="tr-TR" sz="2000" b="1" dirty="0" smtClean="0">
                <a:solidFill>
                  <a:srgbClr val="000000"/>
                </a:solidFill>
              </a:rPr>
              <a:t>sınavsız geçiş başvurusu </a:t>
            </a:r>
            <a:r>
              <a:rPr lang="tr-TR" sz="2000" dirty="0" smtClean="0">
                <a:solidFill>
                  <a:srgbClr val="000000"/>
                </a:solidFill>
              </a:rPr>
              <a:t>yapmaları yeterlidir.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tr-TR" altLang="tr-TR" sz="3200" b="1" smtClean="0">
                <a:solidFill>
                  <a:srgbClr val="FF0000"/>
                </a:solidFill>
              </a:rPr>
              <a:t>YGS PUANLARI NERELERDE VE NASIL KULLANILACAK</a:t>
            </a:r>
            <a:endParaRPr lang="en-US" altLang="tr-TR" sz="3200" b="1" smtClean="0">
              <a:solidFill>
                <a:srgbClr val="FF0000"/>
              </a:solidFill>
            </a:endParaRPr>
          </a:p>
        </p:txBody>
      </p:sp>
      <p:sp>
        <p:nvSpPr>
          <p:cNvPr id="46083" name="Rectangle 3"/>
          <p:cNvSpPr>
            <a:spLocks noGrp="1" noChangeArrowheads="1"/>
          </p:cNvSpPr>
          <p:nvPr>
            <p:ph type="body" idx="1"/>
          </p:nvPr>
        </p:nvSpPr>
        <p:spPr>
          <a:xfrm>
            <a:off x="611188" y="2133600"/>
            <a:ext cx="8231187" cy="4652963"/>
          </a:xfrm>
        </p:spPr>
        <p:txBody>
          <a:bodyPr/>
          <a:lstStyle/>
          <a:p>
            <a:pPr marL="266700" lvl="1" indent="0" eaLnBrk="1" hangingPunct="1">
              <a:lnSpc>
                <a:spcPct val="80000"/>
              </a:lnSpc>
              <a:buFont typeface="Wingdings" pitchFamily="2" charset="2"/>
              <a:buNone/>
            </a:pPr>
            <a:endParaRPr lang="tr-TR" altLang="tr-TR" sz="400" b="1" dirty="0" smtClean="0">
              <a:solidFill>
                <a:srgbClr val="000000"/>
              </a:solidFill>
            </a:endParaRPr>
          </a:p>
          <a:p>
            <a:pPr marL="266700" lvl="1" indent="0" algn="just" eaLnBrk="1" hangingPunct="1">
              <a:lnSpc>
                <a:spcPct val="80000"/>
              </a:lnSpc>
            </a:pPr>
            <a:r>
              <a:rPr lang="tr-TR" altLang="tr-TR" sz="2000" b="1" dirty="0" smtClean="0">
                <a:solidFill>
                  <a:srgbClr val="000000"/>
                </a:solidFill>
              </a:rPr>
              <a:t> 4 yıllık lisans</a:t>
            </a:r>
            <a:r>
              <a:rPr lang="tr-TR" altLang="tr-TR" sz="2000" dirty="0" smtClean="0">
                <a:solidFill>
                  <a:srgbClr val="000000"/>
                </a:solidFill>
              </a:rPr>
              <a:t> programlarının bir kısmına  (YGS puanlarıyla öğrenci alan)</a:t>
            </a:r>
          </a:p>
          <a:p>
            <a:pPr marL="266700" lvl="1" indent="0" algn="just" eaLnBrk="1" hangingPunct="1">
              <a:lnSpc>
                <a:spcPct val="80000"/>
              </a:lnSpc>
            </a:pPr>
            <a:r>
              <a:rPr lang="tr-TR" altLang="tr-TR" sz="2000" b="1" dirty="0" smtClean="0">
                <a:solidFill>
                  <a:srgbClr val="000000"/>
                </a:solidFill>
              </a:rPr>
              <a:t> 2 yıllık </a:t>
            </a:r>
            <a:r>
              <a:rPr lang="tr-TR" altLang="tr-TR" sz="2000" b="1" dirty="0" err="1" smtClean="0">
                <a:solidFill>
                  <a:srgbClr val="000000"/>
                </a:solidFill>
              </a:rPr>
              <a:t>önlisans</a:t>
            </a:r>
            <a:r>
              <a:rPr lang="tr-TR" altLang="tr-TR" sz="2000" dirty="0" smtClean="0">
                <a:solidFill>
                  <a:srgbClr val="000000"/>
                </a:solidFill>
              </a:rPr>
              <a:t> bölümlerinin tamamına </a:t>
            </a:r>
          </a:p>
          <a:p>
            <a:pPr marL="266700" lvl="1" indent="0" algn="just" eaLnBrk="1" hangingPunct="1">
              <a:lnSpc>
                <a:spcPct val="80000"/>
              </a:lnSpc>
            </a:pPr>
            <a:r>
              <a:rPr lang="tr-TR" altLang="tr-TR" sz="2000" b="1" dirty="0" smtClean="0">
                <a:solidFill>
                  <a:srgbClr val="000000"/>
                </a:solidFill>
              </a:rPr>
              <a:t> Astsubay meslek yüksekokullarına</a:t>
            </a:r>
          </a:p>
          <a:p>
            <a:pPr marL="266700" lvl="1" indent="0" algn="just" eaLnBrk="1" hangingPunct="1">
              <a:lnSpc>
                <a:spcPct val="80000"/>
              </a:lnSpc>
            </a:pPr>
            <a:r>
              <a:rPr lang="tr-TR" altLang="tr-TR" sz="2000" b="1" dirty="0" smtClean="0">
                <a:solidFill>
                  <a:srgbClr val="000000"/>
                </a:solidFill>
              </a:rPr>
              <a:t> Polis meslek yüksekokuluna</a:t>
            </a:r>
          </a:p>
          <a:p>
            <a:pPr marL="266700" lvl="1" indent="0" algn="just" eaLnBrk="1" hangingPunct="1">
              <a:lnSpc>
                <a:spcPct val="80000"/>
              </a:lnSpc>
            </a:pPr>
            <a:r>
              <a:rPr lang="tr-TR" altLang="tr-TR" sz="2000" b="1" dirty="0" smtClean="0">
                <a:solidFill>
                  <a:srgbClr val="000000"/>
                </a:solidFill>
              </a:rPr>
              <a:t> Özel yetenek bölümlerine</a:t>
            </a:r>
            <a:r>
              <a:rPr lang="tr-TR" altLang="tr-TR" sz="2000" dirty="0" smtClean="0">
                <a:solidFill>
                  <a:srgbClr val="000000"/>
                </a:solidFill>
              </a:rPr>
              <a:t> YGS puanıyla başvurulacak.</a:t>
            </a:r>
          </a:p>
          <a:p>
            <a:pPr marL="266700" lvl="1" indent="0" algn="just" eaLnBrk="1" hangingPunct="1">
              <a:lnSpc>
                <a:spcPct val="80000"/>
              </a:lnSpc>
              <a:buFont typeface="Wingdings" pitchFamily="2" charset="2"/>
              <a:buNone/>
            </a:pPr>
            <a:endParaRPr lang="tr-TR" altLang="tr-TR" sz="2000" dirty="0" smtClean="0">
              <a:solidFill>
                <a:srgbClr val="000000"/>
              </a:solidFill>
            </a:endParaRPr>
          </a:p>
          <a:p>
            <a:pPr marL="266700" lvl="1" indent="0" algn="just" eaLnBrk="1" hangingPunct="1">
              <a:lnSpc>
                <a:spcPct val="80000"/>
              </a:lnSpc>
              <a:buFont typeface="Wingdings" pitchFamily="2" charset="2"/>
              <a:buNone/>
            </a:pPr>
            <a:r>
              <a:rPr lang="tr-TR" altLang="tr-TR" sz="2000" dirty="0" smtClean="0">
                <a:solidFill>
                  <a:srgbClr val="000000"/>
                </a:solidFill>
              </a:rPr>
              <a:t>YGS puanları 100-500 arasındaki ham puanlardan oluşacak. Bu ham puana okul puanınız eklendiğinde en fazla 560 olabilecek. </a:t>
            </a:r>
          </a:p>
          <a:p>
            <a:pPr marL="266700" lvl="1" indent="0" algn="just" eaLnBrk="1" hangingPunct="1">
              <a:lnSpc>
                <a:spcPct val="80000"/>
              </a:lnSpc>
              <a:buFont typeface="Wingdings" pitchFamily="2" charset="2"/>
              <a:buNone/>
            </a:pPr>
            <a:endParaRPr lang="tr-TR" altLang="tr-TR" sz="1800" dirty="0" smtClean="0">
              <a:solidFill>
                <a:srgbClr val="000000"/>
              </a:solidFill>
            </a:endParaRPr>
          </a:p>
          <a:p>
            <a:pPr marL="266700" lvl="1" indent="0" algn="just" eaLnBrk="1" hangingPunct="1">
              <a:lnSpc>
                <a:spcPct val="80000"/>
              </a:lnSpc>
              <a:buClr>
                <a:srgbClr val="FF0000"/>
              </a:buClr>
              <a:buSzPct val="100000"/>
              <a:buFont typeface="Wingdings" pitchFamily="2" charset="2"/>
              <a:buChar char="q"/>
            </a:pPr>
            <a:r>
              <a:rPr lang="tr-TR" altLang="tr-TR" sz="1800" b="1" dirty="0" smtClean="0">
                <a:solidFill>
                  <a:srgbClr val="000000"/>
                </a:solidFill>
              </a:rPr>
              <a:t>  </a:t>
            </a:r>
            <a:r>
              <a:rPr lang="tr-TR" altLang="tr-TR" sz="1800" b="1" dirty="0" smtClean="0">
                <a:solidFill>
                  <a:srgbClr val="0033CC"/>
                </a:solidFill>
              </a:rPr>
              <a:t>Meslek Yüksekokulu ön lisans</a:t>
            </a:r>
            <a:r>
              <a:rPr lang="tr-TR" altLang="tr-TR" sz="1800" b="1" dirty="0" smtClean="0">
                <a:solidFill>
                  <a:srgbClr val="000000"/>
                </a:solidFill>
              </a:rPr>
              <a:t> </a:t>
            </a:r>
            <a:r>
              <a:rPr lang="tr-TR" altLang="tr-TR" sz="1800" dirty="0" smtClean="0">
                <a:solidFill>
                  <a:srgbClr val="000000"/>
                </a:solidFill>
              </a:rPr>
              <a:t>programlarını tercih edebilmek için (Sınavsız geçişten boş kalan kontenjanlar dahil)- İlgili YGS Puan Türünde - </a:t>
            </a:r>
            <a:r>
              <a:rPr lang="tr-TR" altLang="tr-TR" sz="1800" b="1" dirty="0" smtClean="0">
                <a:solidFill>
                  <a:srgbClr val="FF0000"/>
                </a:solidFill>
              </a:rPr>
              <a:t>En az 140 puan</a:t>
            </a:r>
          </a:p>
          <a:p>
            <a:pPr marL="266700" lvl="1" indent="0" algn="just" eaLnBrk="1" hangingPunct="1">
              <a:lnSpc>
                <a:spcPct val="80000"/>
              </a:lnSpc>
              <a:buClr>
                <a:srgbClr val="FF0000"/>
              </a:buClr>
              <a:buSzPct val="100000"/>
              <a:buFont typeface="Wingdings" pitchFamily="2" charset="2"/>
              <a:buNone/>
            </a:pPr>
            <a:endParaRPr lang="tr-TR" altLang="tr-TR" sz="1800" b="1" dirty="0" smtClean="0">
              <a:solidFill>
                <a:srgbClr val="FF3300"/>
              </a:solidFill>
            </a:endParaRPr>
          </a:p>
          <a:p>
            <a:pPr marL="266700" lvl="1" indent="0" algn="just" eaLnBrk="1" hangingPunct="1">
              <a:lnSpc>
                <a:spcPct val="80000"/>
              </a:lnSpc>
              <a:buClr>
                <a:srgbClr val="FF0000"/>
              </a:buClr>
              <a:buSzPct val="100000"/>
              <a:buFont typeface="Wingdings" pitchFamily="2" charset="2"/>
              <a:buChar char="q"/>
            </a:pPr>
            <a:r>
              <a:rPr lang="tr-TR" altLang="tr-TR" sz="1800" dirty="0" smtClean="0">
                <a:solidFill>
                  <a:srgbClr val="000000"/>
                </a:solidFill>
              </a:rPr>
              <a:t> </a:t>
            </a:r>
            <a:r>
              <a:rPr lang="tr-TR" altLang="tr-TR" sz="1800" b="1" dirty="0" smtClean="0">
                <a:solidFill>
                  <a:srgbClr val="0033CC"/>
                </a:solidFill>
              </a:rPr>
              <a:t>Açık öğretim lisans (4 yıllık) ve ön lisans (2 yıllık)</a:t>
            </a:r>
            <a:r>
              <a:rPr lang="tr-TR" altLang="tr-TR" sz="1800" b="1" dirty="0" smtClean="0">
                <a:solidFill>
                  <a:srgbClr val="000000"/>
                </a:solidFill>
              </a:rPr>
              <a:t> </a:t>
            </a:r>
            <a:r>
              <a:rPr lang="tr-TR" altLang="tr-TR" sz="1800" dirty="0" smtClean="0">
                <a:solidFill>
                  <a:srgbClr val="000000"/>
                </a:solidFill>
              </a:rPr>
              <a:t>programlarını tercih edebilmek için - İlgili YGS Puan Türünde - </a:t>
            </a:r>
            <a:r>
              <a:rPr lang="tr-TR" altLang="tr-TR" sz="1800" b="1" dirty="0" smtClean="0">
                <a:solidFill>
                  <a:srgbClr val="FF0000"/>
                </a:solidFill>
              </a:rPr>
              <a:t>En az 140 puan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1116013" y="260350"/>
            <a:ext cx="7707312" cy="6337300"/>
          </a:xfrm>
        </p:spPr>
        <p:txBody>
          <a:bodyPr/>
          <a:lstStyle/>
          <a:p>
            <a:pPr marL="342900" indent="-342900" algn="just" eaLnBrk="1" hangingPunct="1">
              <a:lnSpc>
                <a:spcPct val="80000"/>
              </a:lnSpc>
              <a:buClr>
                <a:srgbClr val="FF0000"/>
              </a:buClr>
              <a:buFont typeface="Wingdings" pitchFamily="2" charset="2"/>
              <a:buChar char="q"/>
              <a:defRPr/>
            </a:pPr>
            <a:r>
              <a:rPr lang="tr-TR" sz="2000" b="1" dirty="0" smtClean="0">
                <a:solidFill>
                  <a:srgbClr val="0033CC"/>
                </a:solidFill>
              </a:rPr>
              <a:t>Özel yetenek gerektiren lisans</a:t>
            </a:r>
            <a:r>
              <a:rPr lang="tr-TR" sz="2000" b="1" dirty="0" smtClean="0">
                <a:solidFill>
                  <a:srgbClr val="000000"/>
                </a:solidFill>
              </a:rPr>
              <a:t> </a:t>
            </a:r>
            <a:r>
              <a:rPr lang="tr-TR" sz="2000" dirty="0" smtClean="0">
                <a:solidFill>
                  <a:srgbClr val="000000"/>
                </a:solidFill>
              </a:rPr>
              <a:t>programlarına ön kayıt yaptırabilmek için - YGS Puan Türünde - </a:t>
            </a:r>
            <a:r>
              <a:rPr lang="tr-TR" sz="2000" b="1" dirty="0" smtClean="0">
                <a:solidFill>
                  <a:srgbClr val="FF0000"/>
                </a:solidFill>
              </a:rPr>
              <a:t>En az 140 puan </a:t>
            </a:r>
          </a:p>
          <a:p>
            <a:pPr marL="0" indent="0" algn="just" eaLnBrk="1" hangingPunct="1">
              <a:lnSpc>
                <a:spcPct val="80000"/>
              </a:lnSpc>
              <a:buClr>
                <a:srgbClr val="FF0000"/>
              </a:buClr>
              <a:buFont typeface="Wingdings 2" pitchFamily="18" charset="2"/>
              <a:buNone/>
              <a:defRPr/>
            </a:pPr>
            <a:endParaRPr lang="tr-TR" sz="1000" b="1" dirty="0" smtClean="0">
              <a:solidFill>
                <a:srgbClr val="FF0000"/>
              </a:solidFill>
            </a:endParaRPr>
          </a:p>
          <a:p>
            <a:pPr marL="0" indent="0" algn="just">
              <a:buFont typeface="Wingdings 2" pitchFamily="18" charset="2"/>
              <a:buNone/>
              <a:defRPr/>
            </a:pPr>
            <a:r>
              <a:rPr lang="tr-TR" sz="2000" b="1" dirty="0" smtClean="0">
                <a:solidFill>
                  <a:srgbClr val="7030A0"/>
                </a:solidFill>
              </a:rPr>
              <a:t>(</a:t>
            </a:r>
            <a:r>
              <a:rPr lang="tr-TR" sz="2000" b="1" dirty="0">
                <a:solidFill>
                  <a:srgbClr val="7030A0"/>
                </a:solidFill>
              </a:rPr>
              <a:t>Devlet Konservatuvarlarının/Konservatuvarların lise </a:t>
            </a:r>
            <a:r>
              <a:rPr lang="tr-TR" sz="2000" b="1" dirty="0" smtClean="0">
                <a:solidFill>
                  <a:srgbClr val="7030A0"/>
                </a:solidFill>
              </a:rPr>
              <a:t>devresi mezunlarının </a:t>
            </a:r>
            <a:r>
              <a:rPr lang="tr-TR" sz="2000" b="1" dirty="0">
                <a:solidFill>
                  <a:srgbClr val="7030A0"/>
                </a:solidFill>
              </a:rPr>
              <a:t>Konservatuvarların lisans devresine </a:t>
            </a:r>
            <a:r>
              <a:rPr lang="tr-TR" sz="2000" b="1" dirty="0" smtClean="0">
                <a:solidFill>
                  <a:srgbClr val="7030A0"/>
                </a:solidFill>
              </a:rPr>
              <a:t>yerleştirilmesinde merkezî </a:t>
            </a:r>
            <a:r>
              <a:rPr lang="tr-TR" sz="2000" b="1" dirty="0">
                <a:solidFill>
                  <a:srgbClr val="7030A0"/>
                </a:solidFill>
              </a:rPr>
              <a:t>sınav puanı </a:t>
            </a:r>
            <a:r>
              <a:rPr lang="tr-TR" sz="2000" b="1" dirty="0" smtClean="0">
                <a:solidFill>
                  <a:srgbClr val="7030A0"/>
                </a:solidFill>
              </a:rPr>
              <a:t>aranmaz)</a:t>
            </a:r>
          </a:p>
          <a:p>
            <a:pPr marL="0" indent="0" algn="just">
              <a:buFont typeface="Wingdings 2" pitchFamily="18" charset="2"/>
              <a:buNone/>
              <a:defRPr/>
            </a:pPr>
            <a:endParaRPr lang="tr-TR" sz="1100" b="1" dirty="0" smtClean="0">
              <a:solidFill>
                <a:srgbClr val="7030A0"/>
              </a:solidFill>
            </a:endParaRPr>
          </a:p>
          <a:p>
            <a:pPr marL="342900" indent="-342900" algn="just">
              <a:buClr>
                <a:srgbClr val="FF0000"/>
              </a:buClr>
              <a:buFont typeface="Wingdings" pitchFamily="2" charset="2"/>
              <a:buChar char="q"/>
              <a:defRPr/>
            </a:pPr>
            <a:r>
              <a:rPr lang="tr-TR" sz="2000" b="1" dirty="0">
                <a:solidFill>
                  <a:srgbClr val="0033CC"/>
                </a:solidFill>
              </a:rPr>
              <a:t>Özel yetenek sınavı</a:t>
            </a:r>
            <a:r>
              <a:rPr lang="tr-TR" sz="2000" dirty="0">
                <a:solidFill>
                  <a:srgbClr val="000000"/>
                </a:solidFill>
              </a:rPr>
              <a:t> ile öğrenci alan programlarda </a:t>
            </a:r>
            <a:r>
              <a:rPr lang="tr-TR" sz="2000" b="1" dirty="0">
                <a:solidFill>
                  <a:srgbClr val="0033CC"/>
                </a:solidFill>
              </a:rPr>
              <a:t>engelli </a:t>
            </a:r>
            <a:r>
              <a:rPr lang="tr-TR" sz="2000" b="1" dirty="0" smtClean="0">
                <a:solidFill>
                  <a:srgbClr val="0033CC"/>
                </a:solidFill>
              </a:rPr>
              <a:t>öğrenciler</a:t>
            </a:r>
            <a:r>
              <a:rPr lang="tr-TR" sz="2000" dirty="0" smtClean="0">
                <a:solidFill>
                  <a:srgbClr val="000000"/>
                </a:solidFill>
              </a:rPr>
              <a:t> için </a:t>
            </a:r>
            <a:r>
              <a:rPr lang="tr-TR" sz="2000" dirty="0">
                <a:solidFill>
                  <a:srgbClr val="000000"/>
                </a:solidFill>
              </a:rPr>
              <a:t>(bedensel engelli, görme engelli, işitme engelli, otizm</a:t>
            </a:r>
            <a:r>
              <a:rPr lang="tr-TR" sz="2000" dirty="0" smtClean="0">
                <a:solidFill>
                  <a:srgbClr val="000000"/>
                </a:solidFill>
              </a:rPr>
              <a:t>), YGS Puan Türünde - </a:t>
            </a:r>
            <a:r>
              <a:rPr lang="tr-TR" sz="2000" b="1" dirty="0" smtClean="0">
                <a:solidFill>
                  <a:srgbClr val="FF0000"/>
                </a:solidFill>
              </a:rPr>
              <a:t>En az 100 puan</a:t>
            </a:r>
          </a:p>
          <a:p>
            <a:pPr marL="0" indent="0">
              <a:buFont typeface="Wingdings 2" pitchFamily="18" charset="2"/>
              <a:buNone/>
              <a:defRPr/>
            </a:pPr>
            <a:endParaRPr lang="tr-TR" sz="2000" b="1"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000" dirty="0" smtClean="0">
                <a:solidFill>
                  <a:srgbClr val="000000"/>
                </a:solidFill>
              </a:rPr>
              <a:t>Yerleştirmede </a:t>
            </a:r>
            <a:r>
              <a:rPr lang="tr-TR" sz="2000" b="1" dirty="0" smtClean="0">
                <a:solidFill>
                  <a:srgbClr val="0033CC"/>
                </a:solidFill>
              </a:rPr>
              <a:t>meslek lisesi</a:t>
            </a:r>
            <a:r>
              <a:rPr lang="tr-TR" sz="2000" b="1" dirty="0" smtClean="0">
                <a:solidFill>
                  <a:srgbClr val="000000"/>
                </a:solidFill>
              </a:rPr>
              <a:t> </a:t>
            </a:r>
            <a:r>
              <a:rPr lang="tr-TR" sz="2000" dirty="0" smtClean="0">
                <a:solidFill>
                  <a:srgbClr val="000000"/>
                </a:solidFill>
              </a:rPr>
              <a:t>çıkışlı adaylara ek puan verilen </a:t>
            </a:r>
            <a:r>
              <a:rPr lang="tr-TR" sz="2000" b="1" dirty="0" smtClean="0">
                <a:solidFill>
                  <a:srgbClr val="0033CC"/>
                </a:solidFill>
              </a:rPr>
              <a:t>lisans programları</a:t>
            </a:r>
            <a:r>
              <a:rPr lang="tr-TR" sz="2000" dirty="0" smtClean="0">
                <a:solidFill>
                  <a:srgbClr val="000000"/>
                </a:solidFill>
              </a:rPr>
              <a:t> ile </a:t>
            </a:r>
            <a:r>
              <a:rPr lang="tr-TR" sz="2000" b="1" dirty="0" smtClean="0">
                <a:solidFill>
                  <a:schemeClr val="folHlink"/>
                </a:solidFill>
              </a:rPr>
              <a:t>Teknoloji, Sanat ve Tasarım, Turizm Fakülteleri</a:t>
            </a:r>
            <a:r>
              <a:rPr lang="tr-TR" sz="2000" b="1" dirty="0" smtClean="0">
                <a:solidFill>
                  <a:srgbClr val="000000"/>
                </a:solidFill>
              </a:rPr>
              <a:t> </a:t>
            </a:r>
            <a:r>
              <a:rPr lang="tr-TR" sz="2000" dirty="0" smtClean="0">
                <a:solidFill>
                  <a:srgbClr val="000000"/>
                </a:solidFill>
              </a:rPr>
              <a:t>lisans programlarının </a:t>
            </a:r>
            <a:r>
              <a:rPr lang="tr-TR" sz="2000" b="1" dirty="0" smtClean="0">
                <a:solidFill>
                  <a:srgbClr val="0033CC"/>
                </a:solidFill>
              </a:rPr>
              <a:t>M.T.O.K.</a:t>
            </a:r>
            <a:r>
              <a:rPr lang="tr-TR" sz="2000" b="1" dirty="0" smtClean="0">
                <a:solidFill>
                  <a:srgbClr val="000000"/>
                </a:solidFill>
              </a:rPr>
              <a:t> </a:t>
            </a:r>
            <a:r>
              <a:rPr lang="tr-TR" sz="2000" dirty="0" smtClean="0">
                <a:solidFill>
                  <a:srgbClr val="000000"/>
                </a:solidFill>
              </a:rPr>
              <a:t>kontenjanlarını tercih edebilmek için - İlgili YGS/LYS Puan Türünde - </a:t>
            </a:r>
            <a:r>
              <a:rPr lang="tr-TR" sz="2000" b="1" dirty="0" smtClean="0">
                <a:solidFill>
                  <a:srgbClr val="FF0000"/>
                </a:solidFill>
              </a:rPr>
              <a:t>En az 180 puan</a:t>
            </a:r>
          </a:p>
          <a:p>
            <a:pPr marL="0" indent="0" algn="just" eaLnBrk="1" hangingPunct="1">
              <a:lnSpc>
                <a:spcPct val="80000"/>
              </a:lnSpc>
              <a:buClr>
                <a:srgbClr val="FF0000"/>
              </a:buClr>
              <a:buFont typeface="Wingdings" pitchFamily="2" charset="2"/>
              <a:buNone/>
              <a:defRPr/>
            </a:pPr>
            <a:endParaRPr lang="tr-TR" sz="2000" b="1"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000" dirty="0" smtClean="0">
                <a:solidFill>
                  <a:srgbClr val="000000"/>
                </a:solidFill>
              </a:rPr>
              <a:t>Yerleştirmede meslek lisesi çıkışlı adaylara ek puan verilen programlar dışındaki lisans programlarını tercih edebilmek için - İlgili LYS puan türünde -</a:t>
            </a:r>
            <a:r>
              <a:rPr lang="tr-TR" sz="2000" b="1" dirty="0" smtClean="0">
                <a:solidFill>
                  <a:srgbClr val="000000"/>
                </a:solidFill>
              </a:rPr>
              <a:t> </a:t>
            </a:r>
            <a:r>
              <a:rPr lang="tr-TR" sz="2000" b="1" dirty="0" smtClean="0">
                <a:solidFill>
                  <a:srgbClr val="FF0000"/>
                </a:solidFill>
              </a:rPr>
              <a:t>En az 180 puan</a:t>
            </a:r>
          </a:p>
          <a:p>
            <a:pPr marL="0" indent="0" algn="just" eaLnBrk="1" hangingPunct="1">
              <a:lnSpc>
                <a:spcPct val="80000"/>
              </a:lnSpc>
              <a:buClr>
                <a:srgbClr val="FF0000"/>
              </a:buClr>
              <a:buFont typeface="Wingdings" pitchFamily="2" charset="2"/>
              <a:buNone/>
              <a:defRPr/>
            </a:pPr>
            <a:endParaRPr lang="tr-TR" sz="1100"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000" dirty="0" smtClean="0">
                <a:solidFill>
                  <a:srgbClr val="0033CC"/>
                </a:solidFill>
              </a:rPr>
              <a:t>Polis meslek yüksek okulu için</a:t>
            </a:r>
            <a:r>
              <a:rPr lang="tr-TR" sz="2000" dirty="0" smtClean="0">
                <a:solidFill>
                  <a:srgbClr val="000000"/>
                </a:solidFill>
              </a:rPr>
              <a:t> – YGS puan türlerinin herhangi birinde - </a:t>
            </a:r>
            <a:r>
              <a:rPr lang="tr-TR" sz="2000" b="1" dirty="0" smtClean="0">
                <a:solidFill>
                  <a:srgbClr val="FF0000"/>
                </a:solidFill>
              </a:rPr>
              <a:t>En az 270 ham puan</a:t>
            </a:r>
            <a:r>
              <a:rPr lang="tr-TR" sz="2000" b="1" dirty="0" smtClean="0">
                <a:solidFill>
                  <a:srgbClr val="000000"/>
                </a:solidFill>
              </a:rPr>
              <a:t> </a:t>
            </a:r>
            <a:r>
              <a:rPr lang="tr-TR" sz="2000" dirty="0" smtClean="0">
                <a:solidFill>
                  <a:srgbClr val="000000"/>
                </a:solidFill>
              </a:rPr>
              <a:t>(Bu taban puan 2015 içindir)</a:t>
            </a:r>
          </a:p>
          <a:p>
            <a:pPr marL="0" indent="0" eaLnBrk="1" hangingPunct="1">
              <a:lnSpc>
                <a:spcPct val="80000"/>
              </a:lnSpc>
              <a:buFont typeface="Wingdings" pitchFamily="2" charset="2"/>
              <a:buNone/>
              <a:defRPr/>
            </a:pPr>
            <a:endParaRPr lang="tr-TR" sz="1800" b="1" dirty="0" smtClean="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KADAR-1</a:t>
            </a:r>
            <a:r>
              <a:rPr lang="tr-TR" altLang="tr-TR" sz="4000" smtClean="0"/>
              <a:t> </a:t>
            </a:r>
          </a:p>
        </p:txBody>
      </p:sp>
      <p:sp>
        <p:nvSpPr>
          <p:cNvPr id="48131" name="Rectangle 3"/>
          <p:cNvSpPr>
            <a:spLocks noGrp="1" noChangeArrowheads="1"/>
          </p:cNvSpPr>
          <p:nvPr>
            <p:ph type="body" idx="1"/>
          </p:nvPr>
        </p:nvSpPr>
        <p:spPr>
          <a:xfrm>
            <a:off x="684213" y="2349500"/>
            <a:ext cx="7958137" cy="4248150"/>
          </a:xfrm>
        </p:spPr>
        <p:txBody>
          <a:bodyPr/>
          <a:lstStyle/>
          <a:p>
            <a:pPr algn="just" eaLnBrk="1" hangingPunct="1">
              <a:lnSpc>
                <a:spcPct val="80000"/>
              </a:lnSpc>
            </a:pPr>
            <a:r>
              <a:rPr lang="tr-TR" altLang="tr-TR" sz="2000" smtClean="0">
                <a:solidFill>
                  <a:srgbClr val="000000"/>
                </a:solidFill>
              </a:rPr>
              <a:t>YGS’deki testlerin LYS puan türlerinin hesaplanmasına </a:t>
            </a:r>
            <a:r>
              <a:rPr lang="tr-TR" altLang="tr-TR" sz="2000" b="1" smtClean="0">
                <a:solidFill>
                  <a:srgbClr val="0033CC"/>
                </a:solidFill>
              </a:rPr>
              <a:t>etkisi en fazla %40 (</a:t>
            </a:r>
            <a:r>
              <a:rPr lang="tr-TR" altLang="tr-TR" sz="2000" b="1" smtClean="0">
                <a:solidFill>
                  <a:schemeClr val="folHlink"/>
                </a:solidFill>
              </a:rPr>
              <a:t>*</a:t>
            </a:r>
            <a:r>
              <a:rPr lang="tr-TR" altLang="tr-TR" sz="2000" b="1" smtClean="0">
                <a:solidFill>
                  <a:srgbClr val="0033CC"/>
                </a:solidFill>
              </a:rPr>
              <a:t>160 puan)</a:t>
            </a:r>
            <a:r>
              <a:rPr lang="tr-TR" altLang="tr-TR" sz="2000" smtClean="0">
                <a:solidFill>
                  <a:srgbClr val="000000"/>
                </a:solidFill>
              </a:rPr>
              <a:t> olmaktadır. Yani YGS testlerinin MF, TM ve TS puan türlerinin her birine katkısı en fazla %40 dır. </a:t>
            </a:r>
          </a:p>
          <a:p>
            <a:pPr algn="just" eaLnBrk="1" hangingPunct="1">
              <a:lnSpc>
                <a:spcPct val="80000"/>
              </a:lnSpc>
              <a:buFont typeface="Wingdings" pitchFamily="2" charset="2"/>
              <a:buNone/>
            </a:pPr>
            <a:endParaRPr lang="tr-TR" altLang="tr-TR" sz="2000" smtClean="0">
              <a:solidFill>
                <a:srgbClr val="000000"/>
              </a:solidFill>
            </a:endParaRPr>
          </a:p>
          <a:p>
            <a:pPr algn="just" eaLnBrk="1" hangingPunct="1">
              <a:lnSpc>
                <a:spcPct val="80000"/>
              </a:lnSpc>
              <a:buFont typeface="Wingdings" pitchFamily="2" charset="2"/>
              <a:buNone/>
            </a:pPr>
            <a:r>
              <a:rPr lang="tr-TR" altLang="tr-TR" sz="2000" b="1" smtClean="0"/>
              <a:t>	</a:t>
            </a:r>
            <a:r>
              <a:rPr lang="tr-TR" altLang="tr-TR" sz="2000" b="1" smtClean="0">
                <a:solidFill>
                  <a:schemeClr val="folHlink"/>
                </a:solidFill>
              </a:rPr>
              <a:t>* Uyarı:</a:t>
            </a:r>
            <a:r>
              <a:rPr lang="tr-TR" altLang="tr-TR" sz="2000" b="1" smtClean="0">
                <a:solidFill>
                  <a:srgbClr val="000000"/>
                </a:solidFill>
              </a:rPr>
              <a:t> </a:t>
            </a:r>
            <a:r>
              <a:rPr lang="tr-TR" altLang="tr-TR" sz="1800" smtClean="0">
                <a:solidFill>
                  <a:srgbClr val="000000"/>
                </a:solidFill>
              </a:rPr>
              <a:t>LYS Ham Puanları 100-500 puan arasında değişmektedir (Okul puanı da bu ham puanın üstüne eklenerek yerleştirme puanları ortaya çıkmaktadır). Bu ham puanın 160 puanı (yani YGS’nin %40 lık etkisi) YGS’den gelebilmektedir. YGS’den LYS puan türlerine katkı olarak alınacak bu 160 puan YGS testlerinden alınabilecek en yüksek katkıdır (yani %40 lık etkidir). Bu 160 puanının (yani %40 lık etkinin) alınabilmesi için YGS’de yer alan tüm soruları doğru yapmanız gerekmektedir. Diğer kalan 240 ham puan ise LYS testlerinden alınabilmektedir. </a:t>
            </a:r>
          </a:p>
          <a:p>
            <a:pPr algn="just" eaLnBrk="1" hangingPunct="1">
              <a:lnSpc>
                <a:spcPct val="80000"/>
              </a:lnSpc>
              <a:buFont typeface="Wingdings" pitchFamily="2" charset="2"/>
              <a:buNone/>
            </a:pPr>
            <a:endParaRPr lang="tr-TR" altLang="tr-TR" sz="1800" smtClean="0">
              <a:solidFill>
                <a:srgbClr val="000000"/>
              </a:solidFill>
            </a:endParaRPr>
          </a:p>
          <a:p>
            <a:pPr algn="just" eaLnBrk="1" hangingPunct="1">
              <a:lnSpc>
                <a:spcPct val="80000"/>
              </a:lnSpc>
              <a:buFont typeface="Wingdings" pitchFamily="2" charset="2"/>
              <a:buNone/>
            </a:pPr>
            <a:r>
              <a:rPr lang="tr-TR" altLang="tr-TR" sz="1800" smtClean="0">
                <a:solidFill>
                  <a:srgbClr val="000000"/>
                </a:solidFill>
              </a:rPr>
              <a:t>	Şimdi YGS testlerinin LYS’deki puan türlerinden biri olan </a:t>
            </a:r>
            <a:r>
              <a:rPr lang="tr-TR" altLang="tr-TR" sz="1800" b="1" smtClean="0">
                <a:solidFill>
                  <a:srgbClr val="000000"/>
                </a:solidFill>
              </a:rPr>
              <a:t>MF–1</a:t>
            </a:r>
            <a:r>
              <a:rPr lang="tr-TR" altLang="tr-TR" sz="1800" smtClean="0">
                <a:solidFill>
                  <a:srgbClr val="000000"/>
                </a:solidFill>
              </a:rPr>
              <a:t> puan türüne getirdiği %40 lık etkiyi bir örnek göstererek açıklayalım.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KADAR-2</a:t>
            </a:r>
          </a:p>
        </p:txBody>
      </p:sp>
      <p:sp>
        <p:nvSpPr>
          <p:cNvPr id="49155" name="Rectangle 3"/>
          <p:cNvSpPr>
            <a:spLocks noGrp="1" noChangeArrowheads="1"/>
          </p:cNvSpPr>
          <p:nvPr>
            <p:ph type="body" idx="1"/>
          </p:nvPr>
        </p:nvSpPr>
        <p:spPr>
          <a:xfrm>
            <a:off x="809625" y="2214563"/>
            <a:ext cx="7958138" cy="4643437"/>
          </a:xfrm>
        </p:spPr>
        <p:txBody>
          <a:bodyPr/>
          <a:lstStyle/>
          <a:p>
            <a:pPr algn="just" eaLnBrk="1" hangingPunct="1">
              <a:lnSpc>
                <a:spcPct val="80000"/>
              </a:lnSpc>
            </a:pPr>
            <a:r>
              <a:rPr lang="tr-TR" altLang="tr-TR" sz="1900" b="1" smtClean="0">
                <a:solidFill>
                  <a:srgbClr val="FF0000"/>
                </a:solidFill>
              </a:rPr>
              <a:t>MF–1 Puan türünü</a:t>
            </a:r>
            <a:r>
              <a:rPr lang="tr-TR" altLang="tr-TR" sz="1900" b="1" smtClean="0">
                <a:solidFill>
                  <a:srgbClr val="000000"/>
                </a:solidFill>
              </a:rPr>
              <a:t> oluşturan testlerin etkileri şöyledir: </a:t>
            </a:r>
            <a:r>
              <a:rPr lang="tr-TR" altLang="tr-TR" sz="1900" smtClean="0">
                <a:solidFill>
                  <a:srgbClr val="000000"/>
                </a:solidFill>
              </a:rPr>
              <a:t>Türkçe yüzde 11, Temel Matematik yüzde 16, Sosyal yüzde 5, Fen yüzde 8, Matematik yüzde 26, Geometri yüzde 13, Fizik yüzde 10, Kimya yüzde 6 ve Biyoloji yüzde 5. </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1600" b="1" smtClean="0">
                <a:solidFill>
                  <a:srgbClr val="000000"/>
                </a:solidFill>
              </a:rPr>
              <a:t>Bu etkideki YGS Testlerinin dağılımı ve etkileri şöyledir:</a:t>
            </a:r>
          </a:p>
          <a:p>
            <a:pPr algn="just" eaLnBrk="1" hangingPunct="1">
              <a:lnSpc>
                <a:spcPct val="80000"/>
              </a:lnSpc>
              <a:buFont typeface="Wingdings" pitchFamily="2" charset="2"/>
              <a:buNone/>
            </a:pPr>
            <a:r>
              <a:rPr lang="tr-TR" altLang="tr-TR" sz="2000" smtClean="0">
                <a:solidFill>
                  <a:srgbClr val="000000"/>
                </a:solidFill>
              </a:rPr>
              <a:t>	</a:t>
            </a:r>
            <a:r>
              <a:rPr lang="tr-TR" altLang="tr-TR" sz="1900" smtClean="0">
                <a:solidFill>
                  <a:srgbClr val="000000"/>
                </a:solidFill>
              </a:rPr>
              <a:t>Türkçe </a:t>
            </a:r>
            <a:r>
              <a:rPr lang="tr-TR" altLang="tr-TR" sz="1900" b="1" smtClean="0">
                <a:solidFill>
                  <a:srgbClr val="000000"/>
                </a:solidFill>
              </a:rPr>
              <a:t>%11</a:t>
            </a:r>
            <a:r>
              <a:rPr lang="tr-TR" altLang="tr-TR" sz="1900" smtClean="0">
                <a:solidFill>
                  <a:srgbClr val="000000"/>
                </a:solidFill>
              </a:rPr>
              <a:t> (YGS’de yer alan 40 Türkçe) </a:t>
            </a:r>
          </a:p>
          <a:p>
            <a:pPr algn="just" eaLnBrk="1" hangingPunct="1">
              <a:lnSpc>
                <a:spcPct val="80000"/>
              </a:lnSpc>
              <a:buFont typeface="Wingdings" pitchFamily="2" charset="2"/>
              <a:buNone/>
            </a:pPr>
            <a:r>
              <a:rPr lang="tr-TR" altLang="tr-TR" sz="1900" smtClean="0">
                <a:solidFill>
                  <a:srgbClr val="000000"/>
                </a:solidFill>
              </a:rPr>
              <a:t>	Temel Matematik </a:t>
            </a:r>
            <a:r>
              <a:rPr lang="tr-TR" altLang="tr-TR" sz="1900" b="1" smtClean="0">
                <a:solidFill>
                  <a:srgbClr val="000000"/>
                </a:solidFill>
              </a:rPr>
              <a:t>%16</a:t>
            </a:r>
            <a:r>
              <a:rPr lang="tr-TR" altLang="tr-TR" sz="1900" smtClean="0">
                <a:solidFill>
                  <a:srgbClr val="000000"/>
                </a:solidFill>
              </a:rPr>
              <a:t> (YGS'de yer alan 40 Mat–1)</a:t>
            </a:r>
          </a:p>
          <a:p>
            <a:pPr algn="just" eaLnBrk="1" hangingPunct="1">
              <a:lnSpc>
                <a:spcPct val="80000"/>
              </a:lnSpc>
              <a:buFont typeface="Wingdings" pitchFamily="2" charset="2"/>
              <a:buNone/>
            </a:pPr>
            <a:r>
              <a:rPr lang="tr-TR" altLang="tr-TR" sz="1900" smtClean="0">
                <a:solidFill>
                  <a:srgbClr val="000000"/>
                </a:solidFill>
              </a:rPr>
              <a:t>	Sosyal </a:t>
            </a:r>
            <a:r>
              <a:rPr lang="tr-TR" altLang="tr-TR" sz="1900" b="1" smtClean="0">
                <a:solidFill>
                  <a:srgbClr val="000000"/>
                </a:solidFill>
              </a:rPr>
              <a:t>%5</a:t>
            </a:r>
            <a:r>
              <a:rPr lang="tr-TR" altLang="tr-TR" sz="1900" smtClean="0">
                <a:solidFill>
                  <a:srgbClr val="000000"/>
                </a:solidFill>
              </a:rPr>
              <a:t> (YGS'de yer alan 40 Sosyal)</a:t>
            </a:r>
          </a:p>
          <a:p>
            <a:pPr algn="just" eaLnBrk="1" hangingPunct="1">
              <a:lnSpc>
                <a:spcPct val="80000"/>
              </a:lnSpc>
              <a:buFont typeface="Wingdings" pitchFamily="2" charset="2"/>
              <a:buNone/>
            </a:pPr>
            <a:r>
              <a:rPr lang="tr-TR" altLang="tr-TR" sz="1900" smtClean="0">
                <a:solidFill>
                  <a:srgbClr val="000000"/>
                </a:solidFill>
              </a:rPr>
              <a:t>	Fen </a:t>
            </a:r>
            <a:r>
              <a:rPr lang="tr-TR" altLang="tr-TR" sz="1900" b="1" smtClean="0">
                <a:solidFill>
                  <a:srgbClr val="000000"/>
                </a:solidFill>
              </a:rPr>
              <a:t>%8</a:t>
            </a:r>
            <a:r>
              <a:rPr lang="tr-TR" altLang="tr-TR" sz="1900" smtClean="0">
                <a:solidFill>
                  <a:srgbClr val="000000"/>
                </a:solidFill>
              </a:rPr>
              <a:t> (YGS'de yer alan 40 Fen)</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2000" smtClean="0">
                <a:solidFill>
                  <a:srgbClr val="000000"/>
                </a:solidFill>
              </a:rPr>
              <a:t>	11+16+5+8= %40</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2000" smtClean="0"/>
              <a:t>	Toplamda ortaya çıkan</a:t>
            </a:r>
            <a:r>
              <a:rPr lang="tr-TR" altLang="tr-TR" sz="1900" smtClean="0">
                <a:solidFill>
                  <a:srgbClr val="000000"/>
                </a:solidFill>
              </a:rPr>
              <a:t> bu %40 lık etki (yani 160 puan) YGS testlerinin getirebileceği en fazla etkidir. Bu %40 lık etkinin tamamını ancak YGS’deki tüm soruları doğru yapan alabilir. Yani siz YGS’deki soruları yaptıkça %40 lık etkiden (160 puandan) pay almaktasınız.</a:t>
            </a:r>
            <a:r>
              <a:rPr lang="tr-TR" altLang="tr-TR" sz="1900" smtClean="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KADAR-3</a:t>
            </a:r>
          </a:p>
        </p:txBody>
      </p:sp>
      <p:sp>
        <p:nvSpPr>
          <p:cNvPr id="50179" name="Rectangle 3"/>
          <p:cNvSpPr>
            <a:spLocks noGrp="1" noChangeArrowheads="1"/>
          </p:cNvSpPr>
          <p:nvPr>
            <p:ph type="body" idx="1"/>
          </p:nvPr>
        </p:nvSpPr>
        <p:spPr>
          <a:xfrm>
            <a:off x="827088" y="2349500"/>
            <a:ext cx="7958137" cy="4464050"/>
          </a:xfrm>
        </p:spPr>
        <p:txBody>
          <a:bodyPr/>
          <a:lstStyle/>
          <a:p>
            <a:pPr algn="just" eaLnBrk="1" hangingPunct="1">
              <a:lnSpc>
                <a:spcPct val="80000"/>
              </a:lnSpc>
            </a:pPr>
            <a:r>
              <a:rPr lang="tr-TR" altLang="tr-TR" sz="1800" smtClean="0">
                <a:solidFill>
                  <a:srgbClr val="0033CC"/>
                </a:solidFill>
              </a:rPr>
              <a:t>Bu pay alma olayını bir örnekle açıklayalım:</a:t>
            </a:r>
            <a:r>
              <a:rPr lang="tr-TR" altLang="tr-TR" sz="1800" smtClean="0">
                <a:solidFill>
                  <a:srgbClr val="000000"/>
                </a:solidFill>
              </a:rPr>
              <a:t> bir öğrenci YGS’deki Türkçe testinden (40 soru var) 20 soru yaparsa MF–1 puan türüne (YGS Türkçe testinin en fazla katkısı MF-1 puan türünde %11’dir) göre %5,5 lık bir katkıyı almış demektir. Aynı şekilde Temel Matematikten (40 soru var) 20 soru yaparsa MF–1 puan türüne (YGS Temel Matematik testinin en fazla katkısı MF-1 puan türünde %16’dir) göre %8 lik bir katkıyı almış olur.</a:t>
            </a:r>
          </a:p>
          <a:p>
            <a:pPr algn="just" eaLnBrk="1" hangingPunct="1">
              <a:lnSpc>
                <a:spcPct val="80000"/>
              </a:lnSpc>
              <a:buFont typeface="Wingdings" pitchFamily="2" charset="2"/>
              <a:buNone/>
            </a:pPr>
            <a:endParaRPr lang="tr-TR" altLang="tr-TR" sz="800" smtClean="0">
              <a:solidFill>
                <a:srgbClr val="000000"/>
              </a:solidFill>
            </a:endParaRPr>
          </a:p>
          <a:p>
            <a:pPr algn="just" eaLnBrk="1" hangingPunct="1">
              <a:lnSpc>
                <a:spcPct val="80000"/>
              </a:lnSpc>
              <a:buFont typeface="Wingdings" pitchFamily="2" charset="2"/>
              <a:buNone/>
            </a:pPr>
            <a:r>
              <a:rPr lang="tr-TR" altLang="tr-TR" sz="1800" smtClean="0">
                <a:solidFill>
                  <a:srgbClr val="000000"/>
                </a:solidFill>
              </a:rPr>
              <a:t>	Bu örnekten anlaşılacağı üzere siz YGS’deki testlerde soruları yaptığınız oranda bu %40 lık dilimden pay alıyorsunuz.</a:t>
            </a:r>
          </a:p>
          <a:p>
            <a:pPr algn="just" eaLnBrk="1" hangingPunct="1">
              <a:lnSpc>
                <a:spcPct val="80000"/>
              </a:lnSpc>
              <a:buFont typeface="Wingdings" pitchFamily="2" charset="2"/>
              <a:buNone/>
            </a:pPr>
            <a:endParaRPr lang="tr-TR" altLang="tr-TR" sz="800" b="1" smtClean="0">
              <a:solidFill>
                <a:srgbClr val="000000"/>
              </a:solidFill>
            </a:endParaRPr>
          </a:p>
          <a:p>
            <a:pPr algn="just" eaLnBrk="1" hangingPunct="1">
              <a:lnSpc>
                <a:spcPct val="80000"/>
              </a:lnSpc>
              <a:buFont typeface="Wingdings" pitchFamily="2" charset="2"/>
              <a:buNone/>
            </a:pPr>
            <a:r>
              <a:rPr lang="tr-TR" altLang="tr-TR" sz="1800" b="1" smtClean="0">
                <a:solidFill>
                  <a:srgbClr val="000000"/>
                </a:solidFill>
              </a:rPr>
              <a:t>	</a:t>
            </a:r>
            <a:r>
              <a:rPr lang="tr-TR" altLang="tr-TR" sz="1800" b="1" smtClean="0">
                <a:solidFill>
                  <a:srgbClr val="FF0000"/>
                </a:solidFill>
              </a:rPr>
              <a:t>Önemli:</a:t>
            </a:r>
            <a:r>
              <a:rPr lang="tr-TR" altLang="tr-TR" sz="1800" smtClean="0">
                <a:solidFill>
                  <a:srgbClr val="000000"/>
                </a:solidFill>
              </a:rPr>
              <a:t> LYS’de MF, TM ve TS olmak üzere 3 farklı LYS puan türü vardır. YGS testlerinin %40 etkisindeki testlerin katkıları puan türlerine göre değişmektedir. </a:t>
            </a:r>
            <a:r>
              <a:rPr lang="tr-TR" altLang="tr-TR" sz="1800" b="1" smtClean="0">
                <a:solidFill>
                  <a:srgbClr val="000000"/>
                </a:solidFill>
              </a:rPr>
              <a:t>Mesela;</a:t>
            </a:r>
            <a:r>
              <a:rPr lang="tr-TR" altLang="tr-TR" sz="1800" smtClean="0">
                <a:solidFill>
                  <a:srgbClr val="000000"/>
                </a:solidFill>
              </a:rPr>
              <a:t> MF–1 puan türünde YGS Türkçe testinin katkısı %11 idi. TM–3 puan türünde YGS Türkçe testinin katkısı %15, TS–2 puan türünde YGS Türkçe testinin katkısı %18’dir. Yani YGS’de yer alan testlerin LYS puan türlerine katkısı puan türüne göre değişmektedir. </a:t>
            </a:r>
            <a:endParaRPr lang="tr-TR" altLang="tr-TR" sz="800" smtClean="0">
              <a:solidFill>
                <a:srgbClr val="000000"/>
              </a:solidFill>
            </a:endParaRPr>
          </a:p>
          <a:p>
            <a:pPr algn="just" eaLnBrk="1" hangingPunct="1">
              <a:lnSpc>
                <a:spcPct val="80000"/>
              </a:lnSpc>
              <a:buFont typeface="Wingdings" pitchFamily="2" charset="2"/>
              <a:buNone/>
            </a:pPr>
            <a:endParaRPr lang="tr-TR" altLang="tr-TR" sz="800" smtClean="0">
              <a:solidFill>
                <a:srgbClr val="000000"/>
              </a:solidFill>
            </a:endParaRPr>
          </a:p>
          <a:p>
            <a:pPr algn="just" eaLnBrk="1" hangingPunct="1">
              <a:lnSpc>
                <a:spcPct val="80000"/>
              </a:lnSpc>
              <a:buFont typeface="Wingdings" pitchFamily="2" charset="2"/>
              <a:buNone/>
            </a:pPr>
            <a:r>
              <a:rPr lang="tr-TR" altLang="tr-TR" sz="2000" b="1" smtClean="0">
                <a:solidFill>
                  <a:schemeClr val="folHlink"/>
                </a:solidFill>
              </a:rPr>
              <a:t>	Not:</a:t>
            </a:r>
            <a:r>
              <a:rPr lang="tr-TR" altLang="tr-TR" sz="2000" smtClean="0">
                <a:solidFill>
                  <a:srgbClr val="000000"/>
                </a:solidFill>
              </a:rPr>
              <a:t> YGS testlerinin diğer LYS puan türlerine katkıları 35, 36, 37 ve 38. slaytlarda ayrıntılı olarak tablo halinde gösterilmiştir.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900113" y="2133600"/>
            <a:ext cx="7920037" cy="4191000"/>
          </a:xfrm>
        </p:spPr>
        <p:txBody>
          <a:bodyPr/>
          <a:lstStyle/>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pPr>
            <a:r>
              <a:rPr lang="tr-TR" altLang="tr-TR" sz="2800" b="1" dirty="0" smtClean="0">
                <a:solidFill>
                  <a:srgbClr val="000000"/>
                </a:solidFill>
              </a:rPr>
              <a:t>YGS-LYS sistemi 2 aşamalı sınavlardan oluşan bir sistemdir.</a:t>
            </a:r>
          </a:p>
          <a:p>
            <a:pPr algn="just" eaLnBrk="1" hangingPunct="1">
              <a:lnSpc>
                <a:spcPct val="80000"/>
              </a:lnSpc>
              <a:buFont typeface="Wingdings" pitchFamily="2" charset="2"/>
              <a:buNone/>
            </a:pPr>
            <a:endParaRPr lang="tr-TR" altLang="tr-TR" sz="2800" b="1" dirty="0" smtClean="0">
              <a:solidFill>
                <a:srgbClr val="000000"/>
              </a:solidFill>
            </a:endParaRPr>
          </a:p>
          <a:p>
            <a:pPr algn="just" eaLnBrk="1" hangingPunct="1">
              <a:lnSpc>
                <a:spcPct val="80000"/>
              </a:lnSpc>
            </a:pPr>
            <a:r>
              <a:rPr lang="tr-TR" altLang="tr-TR" sz="2800" b="1" dirty="0" smtClean="0">
                <a:solidFill>
                  <a:srgbClr val="000000"/>
                </a:solidFill>
              </a:rPr>
              <a:t>İlk aşama sınavı YGS 1 oturum, ikinci aşama LYS 5 oturumda yapılacaktır.</a:t>
            </a:r>
          </a:p>
          <a:p>
            <a:pPr algn="just" eaLnBrk="1" hangingPunct="1">
              <a:lnSpc>
                <a:spcPct val="80000"/>
              </a:lnSpc>
              <a:buFont typeface="Wingdings" pitchFamily="2" charset="2"/>
              <a:buNone/>
            </a:pPr>
            <a:endParaRPr lang="tr-TR" altLang="tr-TR" sz="2800" b="1" dirty="0" smtClean="0">
              <a:solidFill>
                <a:srgbClr val="000000"/>
              </a:solidFill>
            </a:endParaRPr>
          </a:p>
          <a:p>
            <a:pPr algn="just" eaLnBrk="1" hangingPunct="1">
              <a:lnSpc>
                <a:spcPct val="80000"/>
              </a:lnSpc>
            </a:pPr>
            <a:r>
              <a:rPr lang="tr-TR" altLang="tr-TR" sz="2800" b="1" dirty="0" smtClean="0">
                <a:solidFill>
                  <a:srgbClr val="FF0000"/>
                </a:solidFill>
              </a:rPr>
              <a:t>2016</a:t>
            </a:r>
            <a:r>
              <a:rPr lang="tr-TR" altLang="tr-TR" sz="2800" b="1" dirty="0" smtClean="0">
                <a:solidFill>
                  <a:srgbClr val="0033CC"/>
                </a:solidFill>
              </a:rPr>
              <a:t> YGS</a:t>
            </a:r>
            <a:r>
              <a:rPr lang="tr-TR" altLang="tr-TR" sz="2800" b="1" dirty="0" smtClean="0">
                <a:solidFill>
                  <a:srgbClr val="000000"/>
                </a:solidFill>
              </a:rPr>
              <a:t> 13 Mart Pazar  saat 10:00’da,</a:t>
            </a:r>
          </a:p>
          <a:p>
            <a:pPr algn="just" eaLnBrk="1" hangingPunct="1">
              <a:lnSpc>
                <a:spcPct val="80000"/>
              </a:lnSpc>
            </a:pPr>
            <a:r>
              <a:rPr lang="tr-TR" altLang="tr-TR" sz="2800" b="1" dirty="0" smtClean="0">
                <a:solidFill>
                  <a:srgbClr val="FF0000"/>
                </a:solidFill>
              </a:rPr>
              <a:t>2016</a:t>
            </a:r>
            <a:r>
              <a:rPr lang="tr-TR" altLang="tr-TR" sz="2800" b="1" dirty="0" smtClean="0">
                <a:solidFill>
                  <a:srgbClr val="000000"/>
                </a:solidFill>
              </a:rPr>
              <a:t> </a:t>
            </a:r>
            <a:r>
              <a:rPr lang="tr-TR" altLang="tr-TR" sz="2800" b="1" dirty="0" smtClean="0">
                <a:solidFill>
                  <a:srgbClr val="0033CC"/>
                </a:solidFill>
              </a:rPr>
              <a:t>LYS</a:t>
            </a:r>
            <a:r>
              <a:rPr lang="tr-TR" altLang="tr-TR" sz="2800" b="1" dirty="0" smtClean="0">
                <a:solidFill>
                  <a:srgbClr val="000000"/>
                </a:solidFill>
              </a:rPr>
              <a:t> Haziran ayının 3. ve 4. hafta sonunda, iki haftaya (18, 19, 25, 26 haziran) yayılarak yapılacaktır.</a:t>
            </a:r>
          </a:p>
          <a:p>
            <a:pPr eaLnBrk="1" hangingPunct="1">
              <a:lnSpc>
                <a:spcPct val="80000"/>
              </a:lnSpc>
              <a:buFont typeface="Wingdings" pitchFamily="2" charset="2"/>
              <a:buNone/>
            </a:pPr>
            <a:endParaRPr lang="tr-TR" altLang="tr-TR" sz="2800" b="1" dirty="0" smtClean="0">
              <a:solidFill>
                <a:srgbClr val="000000"/>
              </a:solidFill>
            </a:endParaRPr>
          </a:p>
          <a:p>
            <a:pPr eaLnBrk="1" hangingPunct="1">
              <a:lnSpc>
                <a:spcPct val="80000"/>
              </a:lnSpc>
              <a:buFont typeface="Wingdings" pitchFamily="2" charset="2"/>
              <a:buNone/>
            </a:pPr>
            <a:endParaRPr lang="tr-TR" altLang="tr-TR" sz="2800" b="1" dirty="0" smtClean="0">
              <a:solidFill>
                <a:srgbClr val="000000"/>
              </a:solidFill>
            </a:endParaRPr>
          </a:p>
        </p:txBody>
      </p:sp>
      <p:sp>
        <p:nvSpPr>
          <p:cNvPr id="31747" name="Rectangle 3"/>
          <p:cNvSpPr>
            <a:spLocks noGrp="1" noChangeArrowheads="1"/>
          </p:cNvSpPr>
          <p:nvPr>
            <p:ph type="title"/>
          </p:nvPr>
        </p:nvSpPr>
        <p:spPr>
          <a:xfrm>
            <a:off x="1371600" y="609600"/>
            <a:ext cx="7772400" cy="1144588"/>
          </a:xfrm>
          <a:extLst>
            <a:ext uri="{909E8E84-426E-40DD-AFC4-6F175D3DCCD1}">
              <a14:hiddenFill xmlns:a14="http://schemas.microsoft.com/office/drawing/2010/main">
                <a:solidFill>
                  <a:schemeClr val="accent1"/>
                </a:solidFill>
              </a14:hiddenFill>
            </a:ext>
          </a:extLst>
        </p:spPr>
        <p:txBody>
          <a:bodyPr/>
          <a:lstStyle/>
          <a:p>
            <a:pPr eaLnBrk="1" hangingPunct="1"/>
            <a:r>
              <a:rPr lang="tr-TR" altLang="tr-TR" b="1" smtClean="0">
                <a:solidFill>
                  <a:srgbClr val="FF0000"/>
                </a:solidFill>
              </a:rPr>
              <a:t>GENEL BİLGİLER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22"/>
          <p:cNvSpPr>
            <a:spLocks noGrp="1" noChangeArrowheads="1"/>
          </p:cNvSpPr>
          <p:nvPr>
            <p:ph type="title"/>
          </p:nvPr>
        </p:nvSpPr>
        <p:spPr/>
        <p:txBody>
          <a:bodyPr/>
          <a:lstStyle/>
          <a:p>
            <a:pPr eaLnBrk="1" hangingPunct="1"/>
            <a:r>
              <a:rPr lang="tr-TR" altLang="tr-TR" sz="3000" b="1" smtClean="0">
                <a:solidFill>
                  <a:srgbClr val="FF0000"/>
                </a:solidFill>
              </a:rPr>
              <a:t>YGS PUAN TÜRLERİ VE TESTLERİN PUAN TÜRLERİNE GÖRE KATKILARI</a:t>
            </a:r>
          </a:p>
        </p:txBody>
      </p:sp>
      <p:graphicFrame>
        <p:nvGraphicFramePr>
          <p:cNvPr id="185055" name="Group 735"/>
          <p:cNvGraphicFramePr>
            <a:graphicFrameLocks noGrp="1"/>
          </p:cNvGraphicFramePr>
          <p:nvPr>
            <p:ph idx="1"/>
          </p:nvPr>
        </p:nvGraphicFramePr>
        <p:xfrm>
          <a:off x="900113" y="2708275"/>
          <a:ext cx="7794625" cy="3578227"/>
        </p:xfrm>
        <a:graphic>
          <a:graphicData uri="http://schemas.openxmlformats.org/drawingml/2006/table">
            <a:tbl>
              <a:tblPr/>
              <a:tblGrid>
                <a:gridCol w="1130300"/>
                <a:gridCol w="1216025"/>
                <a:gridCol w="1276350"/>
                <a:gridCol w="1487487"/>
                <a:gridCol w="1465263"/>
                <a:gridCol w="1219200"/>
              </a:tblGrid>
              <a:tr h="417513">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outerShdw blurRad="38100" dist="38100" dir="2700000" algn="tl">
                              <a:srgbClr val="C0C0C0"/>
                            </a:outerShdw>
                          </a:effectLst>
                          <a:latin typeface="Calibri" pitchFamily="34" charset="0"/>
                          <a:cs typeface="Times New Roman" pitchFamily="18" charset="0"/>
                        </a:rPr>
                        <a:t>PUAN TÜRÜ</a:t>
                      </a:r>
                      <a:endPar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00"/>
                          </a:solidFill>
                          <a:effectLst>
                            <a:outerShdw blurRad="38100" dist="38100" dir="2700000" algn="tl">
                              <a:srgbClr val="C0C0C0"/>
                            </a:outerShdw>
                          </a:effectLst>
                          <a:latin typeface="Calibri" pitchFamily="34" charset="0"/>
                          <a:cs typeface="Times New Roman" pitchFamily="18" charset="0"/>
                        </a:rPr>
                        <a:t>TESTLERİN AĞIRLIKLARI (% OLARAK)</a:t>
                      </a: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outerShdw blurRad="38100" dist="38100" dir="2700000" algn="tl">
                              <a:srgbClr val="C0C0C0"/>
                            </a:outerShdw>
                          </a:effectLst>
                          <a:latin typeface="Calibri" pitchFamily="34" charset="0"/>
                          <a:cs typeface="Times New Roman" pitchFamily="18" charset="0"/>
                        </a:rPr>
                        <a:t>ALANI</a:t>
                      </a:r>
                      <a:endPar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r h="652462">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TÜRKÇE</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SOSYAL BİLİMLER</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TEMEL MATEMATİK</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FEN BİLİMLERİ</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vMerge="1">
                  <a:txBody>
                    <a:bodyPr/>
                    <a:lstStyle/>
                    <a:p>
                      <a:endParaRPr lang="tr-TR"/>
                    </a:p>
                  </a:txBody>
                  <a:tcPr/>
                </a:tc>
              </a:tr>
              <a:tr h="4191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YGS-1</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20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10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40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30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1C6E1C"/>
                          </a:solidFill>
                          <a:effectLst/>
                          <a:latin typeface="Calibri" pitchFamily="34" charset="0"/>
                          <a:cs typeface="Times New Roman" pitchFamily="18" charset="0"/>
                        </a:rPr>
                        <a:t>SAYISAL</a:t>
                      </a:r>
                      <a:endParaRPr kumimoji="0" lang="tr-TR" sz="1600" b="1" i="0" u="none" strike="noStrike" cap="none" normalizeH="0" baseline="0" dirty="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YGS-2</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20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10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30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40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vMerge="1">
                  <a:txBody>
                    <a:bodyPr/>
                    <a:lstStyle/>
                    <a:p>
                      <a:endParaRPr lang="tr-TR"/>
                    </a:p>
                  </a:txBody>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YGS-3</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40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30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20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10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33CC"/>
                          </a:solidFill>
                          <a:effectLst/>
                          <a:latin typeface="Calibri" pitchFamily="34" charset="0"/>
                          <a:cs typeface="Times New Roman" pitchFamily="18" charset="0"/>
                        </a:rPr>
                        <a:t>SÖZEL</a:t>
                      </a:r>
                      <a:endParaRPr kumimoji="0" lang="tr-TR" sz="1600" b="0" i="0" u="none" strike="noStrike" cap="none" normalizeH="0" baseline="0" dirty="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YGS-4</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30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40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20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10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vMerge="1">
                  <a:txBody>
                    <a:bodyPr/>
                    <a:lstStyle/>
                    <a:p>
                      <a:endParaRPr lang="tr-TR"/>
                    </a:p>
                  </a:txBody>
                  <a:tcPr/>
                </a:tc>
              </a:tr>
              <a:tr h="4191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YGS-5</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37</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20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33</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10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folHlink"/>
                          </a:solidFill>
                          <a:effectLst/>
                          <a:latin typeface="Calibri" pitchFamily="34" charset="0"/>
                          <a:cs typeface="Times New Roman" pitchFamily="18" charset="0"/>
                        </a:rPr>
                        <a:t>EA</a:t>
                      </a:r>
                      <a:endParaRPr kumimoji="0" lang="tr-TR" sz="1600" b="0" i="0" u="none" strike="noStrike" cap="none" normalizeH="0" baseline="0" dirty="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YGS-6</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33</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10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37</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20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vMerge="1">
                  <a:txBody>
                    <a:bodyPr/>
                    <a:lstStyle/>
                    <a:p>
                      <a:endParaRPr lang="tr-T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188640"/>
            <a:ext cx="8218330" cy="6120680"/>
          </a:xfrm>
          <a:prstGeom prst="rect">
            <a:avLst/>
          </a:prstGeom>
        </p:spPr>
      </p:pic>
    </p:spTree>
    <p:extLst>
      <p:ext uri="{BB962C8B-B14F-4D97-AF65-F5344CB8AC3E}">
        <p14:creationId xmlns:p14="http://schemas.microsoft.com/office/powerpoint/2010/main" val="1433216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4294967295"/>
          </p:nvPr>
        </p:nvSpPr>
        <p:spPr>
          <a:xfrm>
            <a:off x="395288" y="2492375"/>
            <a:ext cx="5000625" cy="2686050"/>
          </a:xfrm>
        </p:spPr>
        <p:txBody>
          <a:bodyPr/>
          <a:lstStyle/>
          <a:p>
            <a:pPr eaLnBrk="1" hangingPunct="1">
              <a:lnSpc>
                <a:spcPct val="150000"/>
              </a:lnSpc>
              <a:buFont typeface="Wingdings" pitchFamily="2" charset="2"/>
              <a:buNone/>
            </a:pPr>
            <a:r>
              <a:rPr lang="tr-TR" altLang="tr-TR" sz="2600" b="1" smtClean="0">
                <a:solidFill>
                  <a:srgbClr val="C00000"/>
                </a:solidFill>
                <a:latin typeface="Arial" pitchFamily="34" charset="0"/>
              </a:rPr>
              <a:t>	</a:t>
            </a:r>
            <a:r>
              <a:rPr lang="tr-TR" altLang="tr-TR" sz="2500" b="1" smtClean="0">
                <a:solidFill>
                  <a:srgbClr val="C00000"/>
                </a:solidFill>
                <a:latin typeface="Arial" pitchFamily="34" charset="0"/>
              </a:rPr>
              <a:t>YGS’de </a:t>
            </a:r>
            <a:r>
              <a:rPr lang="tr-TR" altLang="tr-TR" sz="2500" b="1" u="sng" smtClean="0">
                <a:solidFill>
                  <a:srgbClr val="0033CC"/>
                </a:solidFill>
                <a:latin typeface="Arial" pitchFamily="34" charset="0"/>
              </a:rPr>
              <a:t>180</a:t>
            </a:r>
            <a:r>
              <a:rPr lang="tr-TR" altLang="tr-TR" sz="2500" b="1" smtClean="0">
                <a:solidFill>
                  <a:srgbClr val="C00000"/>
                </a:solidFill>
                <a:latin typeface="Arial" pitchFamily="34" charset="0"/>
              </a:rPr>
              <a:t> BARAJI GEÇEMEYEN ÖĞRENCİLER İKİNCİ AŞAMA OLAN </a:t>
            </a:r>
          </a:p>
          <a:p>
            <a:pPr eaLnBrk="1" hangingPunct="1">
              <a:lnSpc>
                <a:spcPct val="150000"/>
              </a:lnSpc>
              <a:buFont typeface="Wingdings" pitchFamily="2" charset="2"/>
              <a:buNone/>
            </a:pPr>
            <a:r>
              <a:rPr lang="tr-TR" altLang="tr-TR" sz="2500" b="1" smtClean="0">
                <a:solidFill>
                  <a:srgbClr val="C00000"/>
                </a:solidFill>
                <a:latin typeface="Arial" pitchFamily="34" charset="0"/>
              </a:rPr>
              <a:t>    LYS  SINAVLARINA GİREMEYECEKLERDİR.</a:t>
            </a:r>
          </a:p>
        </p:txBody>
      </p:sp>
      <p:sp>
        <p:nvSpPr>
          <p:cNvPr id="52227" name="Rectangle 100"/>
          <p:cNvSpPr>
            <a:spLocks noGrp="1" noChangeArrowheads="1"/>
          </p:cNvSpPr>
          <p:nvPr>
            <p:ph type="title" idx="4294967295"/>
          </p:nvPr>
        </p:nvSpPr>
        <p:spPr>
          <a:xfrm>
            <a:off x="914400" y="836613"/>
            <a:ext cx="8229600" cy="925512"/>
          </a:xfrm>
        </p:spPr>
        <p:txBody>
          <a:bodyPr anchor="t"/>
          <a:lstStyle/>
          <a:p>
            <a:pPr eaLnBrk="1" hangingPunct="1"/>
            <a:r>
              <a:rPr lang="tr-TR" altLang="tr-TR" sz="4000" b="1" smtClean="0">
                <a:solidFill>
                  <a:srgbClr val="7030A0"/>
                </a:solidFill>
                <a:latin typeface="Arial" pitchFamily="34" charset="0"/>
              </a:rPr>
              <a:t>DİKKAT: </a:t>
            </a:r>
            <a:r>
              <a:rPr lang="tr-TR" altLang="tr-TR" sz="4000" b="1" smtClean="0">
                <a:solidFill>
                  <a:srgbClr val="7030A0"/>
                </a:solidFill>
                <a:latin typeface="Calibri" pitchFamily="34" charset="0"/>
              </a:rPr>
              <a:t>YGS Barajı Olacak</a:t>
            </a:r>
          </a:p>
        </p:txBody>
      </p:sp>
      <p:pic>
        <p:nvPicPr>
          <p:cNvPr id="5125" name="Picture 5" descr="http://www.resimmax.com/data/media/406/www.resimmax.com_baraj_resimleri_2.jpg"/>
          <p:cNvPicPr>
            <a:picLocks noChangeAspect="1" noChangeArrowheads="1"/>
          </p:cNvPicPr>
          <p:nvPr/>
        </p:nvPicPr>
        <p:blipFill>
          <a:blip r:embed="rId3"/>
          <a:srcRect/>
          <a:stretch>
            <a:fillRect/>
          </a:stretch>
        </p:blipFill>
        <p:spPr bwMode="auto">
          <a:xfrm>
            <a:off x="5368930" y="2498713"/>
            <a:ext cx="3571900" cy="314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47800" y="533400"/>
            <a:ext cx="7315200" cy="838200"/>
          </a:xfrm>
        </p:spPr>
        <p:txBody>
          <a:bodyPr/>
          <a:lstStyle/>
          <a:p>
            <a:pPr eaLnBrk="1" hangingPunct="1"/>
            <a:r>
              <a:rPr lang="tr-TR" altLang="tr-TR" sz="3200" b="1" u="sng" smtClean="0"/>
              <a:t/>
            </a:r>
            <a:br>
              <a:rPr lang="tr-TR" altLang="tr-TR" sz="3200" b="1" u="sng" smtClean="0"/>
            </a:br>
            <a:r>
              <a:rPr lang="tr-TR" altLang="tr-TR" sz="3200" b="1" smtClean="0">
                <a:solidFill>
                  <a:srgbClr val="FF0000"/>
                </a:solidFill>
              </a:rPr>
              <a:t>2. AŞAMA:</a:t>
            </a:r>
            <a:r>
              <a:rPr lang="tr-TR" altLang="tr-TR" sz="3200" b="1" u="sng" smtClean="0">
                <a:solidFill>
                  <a:srgbClr val="FF0000"/>
                </a:solidFill>
              </a:rPr>
              <a:t/>
            </a:r>
            <a:br>
              <a:rPr lang="tr-TR" altLang="tr-TR" sz="3200" b="1" u="sng" smtClean="0">
                <a:solidFill>
                  <a:srgbClr val="FF0000"/>
                </a:solidFill>
              </a:rPr>
            </a:br>
            <a:r>
              <a:rPr lang="tr-TR" altLang="tr-TR" sz="3200" b="1" smtClean="0">
                <a:solidFill>
                  <a:srgbClr val="FF0000"/>
                </a:solidFill>
              </a:rPr>
              <a:t>LİSANS YERLEŞTİRME SINAVI</a:t>
            </a:r>
            <a:r>
              <a:rPr lang="tr-TR" altLang="tr-TR" sz="3200" b="1" smtClean="0"/>
              <a:t> </a:t>
            </a:r>
            <a:br>
              <a:rPr lang="tr-TR" altLang="tr-TR" sz="3200" b="1" smtClean="0"/>
            </a:br>
            <a:r>
              <a:rPr lang="tr-TR" altLang="tr-TR" sz="3200" b="1" smtClean="0">
                <a:solidFill>
                  <a:srgbClr val="0033CC"/>
                </a:solidFill>
              </a:rPr>
              <a:t>(LYS)</a:t>
            </a:r>
          </a:p>
        </p:txBody>
      </p:sp>
      <p:sp>
        <p:nvSpPr>
          <p:cNvPr id="53251" name="Rectangle 3"/>
          <p:cNvSpPr>
            <a:spLocks noGrp="1" noChangeArrowheads="1"/>
          </p:cNvSpPr>
          <p:nvPr>
            <p:ph type="body" idx="1"/>
          </p:nvPr>
        </p:nvSpPr>
        <p:spPr>
          <a:xfrm>
            <a:off x="684213" y="2132013"/>
            <a:ext cx="7958137" cy="4537075"/>
          </a:xfrm>
        </p:spPr>
        <p:txBody>
          <a:bodyPr/>
          <a:lstStyle/>
          <a:p>
            <a:pPr lvl="1" eaLnBrk="1" hangingPunct="1">
              <a:lnSpc>
                <a:spcPct val="90000"/>
              </a:lnSpc>
              <a:buFont typeface="Wingdings" pitchFamily="2" charset="2"/>
              <a:buNone/>
            </a:pPr>
            <a:r>
              <a:rPr lang="tr-TR" altLang="tr-TR" sz="1800" smtClean="0"/>
              <a:t>     </a:t>
            </a:r>
            <a:endParaRPr lang="tr-TR" altLang="tr-TR" sz="1800" smtClean="0">
              <a:solidFill>
                <a:srgbClr val="000000"/>
              </a:solidFill>
            </a:endParaRPr>
          </a:p>
          <a:p>
            <a:pPr lvl="1" algn="just" eaLnBrk="1" hangingPunct="1">
              <a:lnSpc>
                <a:spcPct val="90000"/>
              </a:lnSpc>
            </a:pPr>
            <a:r>
              <a:rPr lang="tr-TR" altLang="tr-TR" sz="2100" b="1" smtClean="0">
                <a:solidFill>
                  <a:srgbClr val="000000"/>
                </a:solidFill>
              </a:rPr>
              <a:t>LYS sınavları 5 ayrı oturum halinde gerçekleşecektir. Her oturumda farklı bir sınav uygulanacaktır. Dileyen aday tüm oturumlardaki sınavlara girebilecek.</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Öğrenciler girmek istedikleri bölümlere göre </a:t>
            </a:r>
            <a:r>
              <a:rPr lang="tr-TR" altLang="tr-TR" sz="2100" b="1" u="sng" smtClean="0">
                <a:solidFill>
                  <a:srgbClr val="FF0000"/>
                </a:solidFill>
              </a:rPr>
              <a:t>en az iki LYS sınavına</a:t>
            </a:r>
            <a:r>
              <a:rPr lang="tr-TR" altLang="tr-TR" sz="2100" b="1" smtClean="0">
                <a:solidFill>
                  <a:srgbClr val="000000"/>
                </a:solidFill>
              </a:rPr>
              <a:t> katılacaktır.</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YGS’de </a:t>
            </a:r>
            <a:r>
              <a:rPr lang="tr-TR" altLang="tr-TR" sz="2100" b="1" u="sng" smtClean="0">
                <a:solidFill>
                  <a:srgbClr val="0033CC"/>
                </a:solidFill>
              </a:rPr>
              <a:t>180</a:t>
            </a:r>
            <a:r>
              <a:rPr lang="tr-TR" altLang="tr-TR" sz="2100" b="1" smtClean="0">
                <a:solidFill>
                  <a:srgbClr val="000000"/>
                </a:solidFill>
              </a:rPr>
              <a:t> barajı geçen herkes LYS sınavlarına girebilecektir.</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Sorular lise-2, lise-3 ve lise-4 ağırlıklı konulardan oluşacak. Lise-1 konularında da az oranda soru gelecek. Soru tarzları da daha çok bilgiye dayalı sorular olacak. </a:t>
            </a:r>
            <a:r>
              <a:rPr lang="tr-TR" altLang="tr-TR" sz="2100" smtClean="0">
                <a:solidFill>
                  <a:srgbClr val="000000"/>
                </a:solidFill>
              </a:rPr>
              <a:t> </a:t>
            </a:r>
            <a:endParaRPr lang="tr-TR" altLang="tr-TR" sz="2100" b="1" smtClean="0">
              <a:solidFill>
                <a:srgbClr val="000000"/>
              </a:solidFill>
            </a:endParaRPr>
          </a:p>
          <a:p>
            <a:pPr eaLnBrk="1" hangingPunct="1">
              <a:lnSpc>
                <a:spcPct val="90000"/>
              </a:lnSpc>
            </a:pPr>
            <a:endParaRPr lang="tr-TR" altLang="tr-TR" sz="2100" b="1" smtClean="0">
              <a:solidFill>
                <a:srgbClr val="000000"/>
              </a:solidFill>
            </a:endParaRPr>
          </a:p>
          <a:p>
            <a:pPr eaLnBrk="1" hangingPunct="1">
              <a:lnSpc>
                <a:spcPct val="90000"/>
              </a:lnSpc>
              <a:buFont typeface="Wingdings" pitchFamily="2" charset="2"/>
              <a:buNone/>
            </a:pPr>
            <a:endParaRPr lang="tr-TR" altLang="tr-TR" sz="21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tr-TR" altLang="tr-TR" b="1" dirty="0" smtClean="0">
                <a:solidFill>
                  <a:srgbClr val="FF0000"/>
                </a:solidFill>
              </a:rPr>
              <a:t>LYS SINAVLARI (2016)</a:t>
            </a:r>
          </a:p>
        </p:txBody>
      </p:sp>
      <p:sp>
        <p:nvSpPr>
          <p:cNvPr id="54275" name="Rectangle 3"/>
          <p:cNvSpPr>
            <a:spLocks noGrp="1" noChangeArrowheads="1"/>
          </p:cNvSpPr>
          <p:nvPr>
            <p:ph type="body" idx="1"/>
          </p:nvPr>
        </p:nvSpPr>
        <p:spPr>
          <a:xfrm>
            <a:off x="251395" y="2314575"/>
            <a:ext cx="8785101" cy="4138761"/>
          </a:xfrm>
        </p:spPr>
        <p:txBody>
          <a:bodyPr/>
          <a:lstStyle/>
          <a:p>
            <a:pPr eaLnBrk="1" hangingPunct="1">
              <a:lnSpc>
                <a:spcPct val="80000"/>
              </a:lnSpc>
              <a:buFont typeface="Wingdings" pitchFamily="2" charset="2"/>
              <a:buNone/>
            </a:pPr>
            <a:r>
              <a:rPr lang="tr-TR" altLang="tr-TR" sz="1600" b="1" dirty="0" smtClean="0">
                <a:solidFill>
                  <a:srgbClr val="0033CC"/>
                </a:solidFill>
              </a:rPr>
              <a:t>     	</a:t>
            </a:r>
            <a:r>
              <a:rPr lang="tr-TR" altLang="tr-TR" sz="2000" dirty="0" smtClean="0">
                <a:solidFill>
                  <a:srgbClr val="000000"/>
                </a:solidFill>
              </a:rPr>
              <a:t>18 Haziran Cumartesi saat 10.00'da </a:t>
            </a:r>
            <a:r>
              <a:rPr lang="tr-TR" altLang="tr-TR" sz="2000" b="1" dirty="0" smtClean="0">
                <a:solidFill>
                  <a:srgbClr val="FF0000"/>
                </a:solidFill>
              </a:rPr>
              <a:t>LYS-4</a:t>
            </a:r>
            <a:r>
              <a:rPr lang="tr-TR" altLang="tr-TR" sz="2000" dirty="0" smtClean="0">
                <a:solidFill>
                  <a:srgbClr val="000000"/>
                </a:solidFill>
              </a:rPr>
              <a:t> (Sosyal Bilimler)</a:t>
            </a:r>
            <a:br>
              <a:rPr lang="tr-TR" altLang="tr-TR" sz="2000" dirty="0" smtClean="0">
                <a:solidFill>
                  <a:srgbClr val="000000"/>
                </a:solidFill>
              </a:rPr>
            </a:br>
            <a:r>
              <a:rPr lang="tr-TR" altLang="tr-TR" sz="2000" dirty="0" smtClean="0">
                <a:solidFill>
                  <a:srgbClr val="000000"/>
                </a:solidFill>
              </a:rPr>
              <a:t>19 Haziran Pazar saat 10.00'da </a:t>
            </a:r>
            <a:r>
              <a:rPr lang="tr-TR" altLang="tr-TR" sz="2000" b="1" dirty="0" smtClean="0">
                <a:solidFill>
                  <a:srgbClr val="FF0000"/>
                </a:solidFill>
              </a:rPr>
              <a:t>LYS-1</a:t>
            </a:r>
            <a:r>
              <a:rPr lang="tr-TR" altLang="tr-TR" sz="2000" dirty="0" smtClean="0">
                <a:solidFill>
                  <a:srgbClr val="000000"/>
                </a:solidFill>
              </a:rPr>
              <a:t> (Mat-2, Geometri)                                   19 Haziran Pazar saat 14.30'da </a:t>
            </a:r>
            <a:r>
              <a:rPr lang="tr-TR" altLang="tr-TR" sz="2000" b="1" dirty="0" smtClean="0">
                <a:solidFill>
                  <a:srgbClr val="FF0000"/>
                </a:solidFill>
              </a:rPr>
              <a:t>LYS-5</a:t>
            </a:r>
            <a:r>
              <a:rPr lang="tr-TR" altLang="tr-TR" sz="2000" dirty="0" smtClean="0">
                <a:solidFill>
                  <a:srgbClr val="000000"/>
                </a:solidFill>
              </a:rPr>
              <a:t> (Yabancı Dil Sınavı)</a:t>
            </a:r>
            <a:br>
              <a:rPr lang="tr-TR" altLang="tr-TR" sz="2000" dirty="0" smtClean="0">
                <a:solidFill>
                  <a:srgbClr val="000000"/>
                </a:solidFill>
              </a:rPr>
            </a:br>
            <a:r>
              <a:rPr lang="tr-TR" altLang="tr-TR" sz="2000" dirty="0" smtClean="0">
                <a:solidFill>
                  <a:srgbClr val="000000"/>
                </a:solidFill>
              </a:rPr>
              <a:t>25 Haziran Cumartesi saat 10.00'da </a:t>
            </a:r>
            <a:r>
              <a:rPr lang="tr-TR" altLang="tr-TR" sz="2000" b="1" dirty="0" smtClean="0">
                <a:solidFill>
                  <a:srgbClr val="FF0000"/>
                </a:solidFill>
              </a:rPr>
              <a:t>LYS-2</a:t>
            </a:r>
            <a:r>
              <a:rPr lang="tr-TR" altLang="tr-TR" sz="2000" dirty="0" smtClean="0">
                <a:solidFill>
                  <a:srgbClr val="000000"/>
                </a:solidFill>
              </a:rPr>
              <a:t> (Fen Bilimleri)</a:t>
            </a:r>
            <a:br>
              <a:rPr lang="tr-TR" altLang="tr-TR" sz="2000" dirty="0" smtClean="0">
                <a:solidFill>
                  <a:srgbClr val="000000"/>
                </a:solidFill>
              </a:rPr>
            </a:br>
            <a:r>
              <a:rPr lang="tr-TR" altLang="tr-TR" sz="2000" dirty="0" smtClean="0">
                <a:solidFill>
                  <a:srgbClr val="000000"/>
                </a:solidFill>
              </a:rPr>
              <a:t>26 Haziran Pazar saat 10.00'da </a:t>
            </a:r>
            <a:r>
              <a:rPr lang="tr-TR" altLang="tr-TR" sz="2000" b="1" dirty="0" smtClean="0">
                <a:solidFill>
                  <a:srgbClr val="FF0000"/>
                </a:solidFill>
              </a:rPr>
              <a:t>LYS-3</a:t>
            </a:r>
            <a:r>
              <a:rPr lang="tr-TR" altLang="tr-TR" sz="2000" dirty="0" smtClean="0">
                <a:solidFill>
                  <a:srgbClr val="000000"/>
                </a:solidFill>
              </a:rPr>
              <a:t> (Edebiyat, Coğrafya-1)</a:t>
            </a:r>
            <a:br>
              <a:rPr lang="tr-TR" altLang="tr-TR" sz="2000" dirty="0" smtClean="0">
                <a:solidFill>
                  <a:srgbClr val="000000"/>
                </a:solidFill>
              </a:rPr>
            </a:br>
            <a:r>
              <a:rPr lang="tr-TR" altLang="tr-TR" sz="2000" dirty="0" smtClean="0"/>
              <a:t/>
            </a:r>
            <a:br>
              <a:rPr lang="tr-TR" altLang="tr-TR" sz="2000" dirty="0" smtClean="0"/>
            </a:br>
            <a:r>
              <a:rPr lang="tr-TR" altLang="tr-TR" sz="2000" b="1" dirty="0" smtClean="0">
                <a:solidFill>
                  <a:srgbClr val="0033CC"/>
                </a:solidFill>
              </a:rPr>
              <a:t>2016 LYS başvuru tarihleri: </a:t>
            </a:r>
            <a:r>
              <a:rPr lang="tr-TR" altLang="tr-TR" sz="2000" b="1" dirty="0" smtClean="0">
                <a:solidFill>
                  <a:srgbClr val="008000"/>
                </a:solidFill>
              </a:rPr>
              <a:t>1-14 Nisan 2016 </a:t>
            </a:r>
            <a:r>
              <a:rPr lang="tr-TR" altLang="tr-TR" sz="2000" dirty="0" smtClean="0">
                <a:solidFill>
                  <a:srgbClr val="000000"/>
                </a:solidFill>
              </a:rPr>
              <a:t>tarihleri arasında yapılacak.</a:t>
            </a:r>
          </a:p>
          <a:p>
            <a:pPr eaLnBrk="1" hangingPunct="1">
              <a:lnSpc>
                <a:spcPct val="80000"/>
              </a:lnSpc>
              <a:buFont typeface="Wingdings" pitchFamily="2" charset="2"/>
              <a:buNone/>
            </a:pPr>
            <a:r>
              <a:rPr lang="tr-TR" altLang="tr-TR" sz="2000" b="1" dirty="0" smtClean="0">
                <a:solidFill>
                  <a:srgbClr val="0033CC"/>
                </a:solidFill>
              </a:rPr>
              <a:t>	2016 LYS sınav ücretleri:</a:t>
            </a:r>
            <a:r>
              <a:rPr lang="tr-TR" altLang="tr-TR" sz="2000" dirty="0" smtClean="0">
                <a:solidFill>
                  <a:srgbClr val="000000"/>
                </a:solidFill>
              </a:rPr>
              <a:t> 2015 yılında her LYS sınavına </a:t>
            </a:r>
            <a:r>
              <a:rPr lang="tr-TR" altLang="tr-TR" sz="2000" b="1" dirty="0" smtClean="0">
                <a:solidFill>
                  <a:srgbClr val="008000"/>
                </a:solidFill>
              </a:rPr>
              <a:t>30 TL </a:t>
            </a:r>
            <a:r>
              <a:rPr lang="tr-TR" altLang="tr-TR" sz="2000" dirty="0" smtClean="0">
                <a:solidFill>
                  <a:srgbClr val="000000"/>
                </a:solidFill>
              </a:rPr>
              <a:t>alındı.</a:t>
            </a:r>
          </a:p>
          <a:p>
            <a:pPr algn="just" eaLnBrk="1" hangingPunct="1">
              <a:lnSpc>
                <a:spcPct val="80000"/>
              </a:lnSpc>
              <a:buFont typeface="Wingdings" pitchFamily="2" charset="2"/>
              <a:buNone/>
            </a:pPr>
            <a:r>
              <a:rPr lang="tr-TR" altLang="tr-TR" sz="2000" b="1" dirty="0" smtClean="0"/>
              <a:t>	</a:t>
            </a:r>
            <a:r>
              <a:rPr lang="tr-TR" altLang="tr-TR" sz="2000" b="1" dirty="0" smtClean="0">
                <a:solidFill>
                  <a:srgbClr val="0033CC"/>
                </a:solidFill>
              </a:rPr>
              <a:t>2016 LYS sonuçlarının açıklanması:</a:t>
            </a:r>
            <a:r>
              <a:rPr lang="tr-TR" altLang="tr-TR" sz="2000" dirty="0" smtClean="0">
                <a:solidFill>
                  <a:srgbClr val="000000"/>
                </a:solidFill>
              </a:rPr>
              <a:t> </a:t>
            </a:r>
            <a:r>
              <a:rPr lang="tr-TR" altLang="tr-TR" sz="2000" b="1" dirty="0" smtClean="0">
                <a:solidFill>
                  <a:srgbClr val="008000"/>
                </a:solidFill>
              </a:rPr>
              <a:t>18 Temmuz 2016 </a:t>
            </a:r>
            <a:r>
              <a:rPr lang="tr-TR" altLang="tr-TR" sz="2000" dirty="0" smtClean="0">
                <a:solidFill>
                  <a:srgbClr val="000000"/>
                </a:solidFill>
              </a:rPr>
              <a:t>tarihinde açıklanacak.</a:t>
            </a:r>
          </a:p>
          <a:p>
            <a:pPr algn="just" eaLnBrk="1" hangingPunct="1">
              <a:lnSpc>
                <a:spcPct val="80000"/>
              </a:lnSpc>
              <a:buFont typeface="Wingdings" pitchFamily="2" charset="2"/>
              <a:buNone/>
            </a:pPr>
            <a:r>
              <a:rPr lang="tr-TR" altLang="tr-TR" sz="2000" b="1" dirty="0" smtClean="0">
                <a:solidFill>
                  <a:srgbClr val="0033CC"/>
                </a:solidFill>
              </a:rPr>
              <a:t> </a:t>
            </a:r>
            <a:r>
              <a:rPr lang="tr-TR" altLang="tr-TR" sz="2000" b="1" dirty="0" smtClean="0">
                <a:solidFill>
                  <a:srgbClr val="3333CC"/>
                </a:solidFill>
              </a:rPr>
              <a:t>	</a:t>
            </a:r>
          </a:p>
          <a:p>
            <a:pPr algn="just" eaLnBrk="1" hangingPunct="1">
              <a:lnSpc>
                <a:spcPct val="80000"/>
              </a:lnSpc>
              <a:buFont typeface="Wingdings" pitchFamily="2" charset="2"/>
              <a:buNone/>
            </a:pPr>
            <a:r>
              <a:rPr lang="tr-TR" altLang="tr-TR" sz="2000" b="1" dirty="0">
                <a:solidFill>
                  <a:srgbClr val="3333CC"/>
                </a:solidFill>
              </a:rPr>
              <a:t> </a:t>
            </a:r>
            <a:r>
              <a:rPr lang="tr-TR" altLang="tr-TR" sz="2000" b="1" dirty="0" smtClean="0">
                <a:solidFill>
                  <a:srgbClr val="3333CC"/>
                </a:solidFill>
              </a:rPr>
              <a:t>     </a:t>
            </a:r>
            <a:r>
              <a:rPr lang="tr-TR" altLang="tr-TR" sz="2000" b="1" dirty="0" smtClean="0">
                <a:solidFill>
                  <a:srgbClr val="0033CC"/>
                </a:solidFill>
              </a:rPr>
              <a:t>2015 ÖSYS tercihlerinin tarihi: </a:t>
            </a:r>
            <a:r>
              <a:rPr lang="tr-TR" altLang="tr-TR" sz="2000" dirty="0" smtClean="0"/>
              <a:t> </a:t>
            </a:r>
            <a:r>
              <a:rPr lang="tr-TR" altLang="tr-TR" sz="2000" b="1" dirty="0" smtClean="0">
                <a:solidFill>
                  <a:srgbClr val="008000"/>
                </a:solidFill>
              </a:rPr>
              <a:t>6-14 Temmuz 2015 </a:t>
            </a:r>
            <a:r>
              <a:rPr lang="tr-TR" altLang="tr-TR" sz="2000" dirty="0" smtClean="0">
                <a:solidFill>
                  <a:srgbClr val="000000"/>
                </a:solidFill>
              </a:rPr>
              <a:t>tarihleri arasında yapıldı.</a:t>
            </a:r>
          </a:p>
          <a:p>
            <a:pPr algn="just" eaLnBrk="1" hangingPunct="1">
              <a:lnSpc>
                <a:spcPct val="80000"/>
              </a:lnSpc>
              <a:buFont typeface="Wingdings" pitchFamily="2" charset="2"/>
              <a:buNone/>
            </a:pPr>
            <a:r>
              <a:rPr lang="tr-TR" altLang="tr-TR" sz="2000" dirty="0" smtClean="0">
                <a:solidFill>
                  <a:srgbClr val="000000"/>
                </a:solidFill>
              </a:rPr>
              <a:t>	</a:t>
            </a:r>
            <a:r>
              <a:rPr lang="tr-TR" altLang="tr-TR" sz="2000" b="1" dirty="0" smtClean="0">
                <a:solidFill>
                  <a:srgbClr val="0033CC"/>
                </a:solidFill>
              </a:rPr>
              <a:t>2015 ÖSYS tercih sonuçlarının açıklanması: </a:t>
            </a:r>
            <a:r>
              <a:rPr lang="tr-TR" altLang="tr-TR" sz="2000" b="1" dirty="0" smtClean="0">
                <a:solidFill>
                  <a:srgbClr val="008000"/>
                </a:solidFill>
              </a:rPr>
              <a:t>23 Temmuz 2015</a:t>
            </a:r>
            <a:endParaRPr lang="tr-TR" altLang="tr-TR" sz="2000" dirty="0" smtClean="0">
              <a:solidFill>
                <a:srgbClr val="000000"/>
              </a:solidFill>
            </a:endParaRPr>
          </a:p>
          <a:p>
            <a:pPr algn="just" eaLnBrk="1" hangingPunct="1">
              <a:lnSpc>
                <a:spcPct val="80000"/>
              </a:lnSpc>
              <a:buFont typeface="Wingdings" pitchFamily="2" charset="2"/>
              <a:buNone/>
            </a:pPr>
            <a:r>
              <a:rPr lang="tr-TR" altLang="tr-TR" sz="2000" b="1" dirty="0" smtClean="0"/>
              <a:t>	</a:t>
            </a:r>
            <a:r>
              <a:rPr lang="tr-TR" altLang="tr-TR" sz="2000" b="1" dirty="0" smtClean="0">
                <a:solidFill>
                  <a:srgbClr val="0033CC"/>
                </a:solidFill>
              </a:rPr>
              <a:t>2015 ÖSYS sonucu yerleşen adayların kayıt tarihleri: </a:t>
            </a:r>
            <a:r>
              <a:rPr lang="tr-TR" altLang="tr-TR" sz="2000" b="1" dirty="0" smtClean="0">
                <a:solidFill>
                  <a:srgbClr val="008000"/>
                </a:solidFill>
              </a:rPr>
              <a:t>3-7 Ağustos </a:t>
            </a:r>
            <a:r>
              <a:rPr lang="tr-TR" altLang="tr-TR" sz="2000" dirty="0" smtClean="0">
                <a:solidFill>
                  <a:srgbClr val="000000"/>
                </a:solidFill>
              </a:rPr>
              <a:t>tarihleri arasında yapıldı.</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38200" y="876300"/>
            <a:ext cx="8305800" cy="571500"/>
          </a:xfrm>
        </p:spPr>
        <p:txBody>
          <a:bodyPr/>
          <a:lstStyle/>
          <a:p>
            <a:pPr eaLnBrk="1" hangingPunct="1"/>
            <a:r>
              <a:rPr lang="tr-TR" altLang="tr-TR" sz="3200" b="1" smtClean="0">
                <a:solidFill>
                  <a:srgbClr val="FF0000"/>
                </a:solidFill>
              </a:rPr>
              <a:t>LYS’ de</a:t>
            </a:r>
            <a:br>
              <a:rPr lang="tr-TR" altLang="tr-TR" sz="3200" b="1" smtClean="0">
                <a:solidFill>
                  <a:srgbClr val="FF0000"/>
                </a:solidFill>
              </a:rPr>
            </a:br>
            <a:r>
              <a:rPr lang="tr-TR" altLang="tr-TR" sz="3200" b="1" smtClean="0">
                <a:solidFill>
                  <a:srgbClr val="FF0000"/>
                </a:solidFill>
              </a:rPr>
              <a:t> YER ALACAK TESTLER ve KAPSAMLARI</a:t>
            </a:r>
          </a:p>
        </p:txBody>
      </p:sp>
      <p:sp>
        <p:nvSpPr>
          <p:cNvPr id="55299" name="Rectangle 3"/>
          <p:cNvSpPr>
            <a:spLocks noGrp="1" noChangeArrowheads="1"/>
          </p:cNvSpPr>
          <p:nvPr>
            <p:ph type="body" idx="1"/>
          </p:nvPr>
        </p:nvSpPr>
        <p:spPr>
          <a:xfrm>
            <a:off x="838200" y="2349500"/>
            <a:ext cx="8126413" cy="4032250"/>
          </a:xfrm>
        </p:spPr>
        <p:txBody>
          <a:bodyPr/>
          <a:lstStyle/>
          <a:p>
            <a:pPr lvl="1" eaLnBrk="1" hangingPunct="1">
              <a:lnSpc>
                <a:spcPct val="90000"/>
              </a:lnSpc>
              <a:buFont typeface="Wingdings" pitchFamily="2" charset="2"/>
              <a:buNone/>
            </a:pPr>
            <a:endParaRPr lang="tr-TR" altLang="tr-TR" sz="900" smtClean="0"/>
          </a:p>
          <a:p>
            <a:pPr eaLnBrk="1" hangingPunct="1">
              <a:lnSpc>
                <a:spcPct val="90000"/>
              </a:lnSpc>
            </a:pPr>
            <a:r>
              <a:rPr lang="tr-TR" altLang="tr-TR" b="1" smtClean="0">
                <a:solidFill>
                  <a:srgbClr val="000000"/>
                </a:solidFill>
              </a:rPr>
              <a:t>LYS-1=</a:t>
            </a:r>
            <a:r>
              <a:rPr lang="tr-TR" altLang="tr-TR" smtClean="0">
                <a:solidFill>
                  <a:srgbClr val="000000"/>
                </a:solidFill>
              </a:rPr>
              <a:t> </a:t>
            </a:r>
            <a:r>
              <a:rPr lang="tr-TR" altLang="tr-TR" sz="2800" smtClean="0">
                <a:solidFill>
                  <a:srgbClr val="000000"/>
                </a:solidFill>
              </a:rPr>
              <a:t>Matematik-2,  Geometri</a:t>
            </a:r>
          </a:p>
          <a:p>
            <a:pPr eaLnBrk="1" hangingPunct="1">
              <a:lnSpc>
                <a:spcPct val="90000"/>
              </a:lnSpc>
            </a:pPr>
            <a:endParaRPr lang="tr-TR" altLang="tr-TR" sz="1200" smtClean="0">
              <a:solidFill>
                <a:srgbClr val="000000"/>
              </a:solidFill>
            </a:endParaRPr>
          </a:p>
          <a:p>
            <a:pPr eaLnBrk="1" hangingPunct="1">
              <a:lnSpc>
                <a:spcPct val="90000"/>
              </a:lnSpc>
            </a:pPr>
            <a:r>
              <a:rPr lang="tr-TR" altLang="tr-TR" b="1" smtClean="0">
                <a:solidFill>
                  <a:srgbClr val="000000"/>
                </a:solidFill>
              </a:rPr>
              <a:t>LYS-2=</a:t>
            </a:r>
            <a:r>
              <a:rPr lang="tr-TR" altLang="tr-TR" smtClean="0">
                <a:solidFill>
                  <a:srgbClr val="000000"/>
                </a:solidFill>
              </a:rPr>
              <a:t> </a:t>
            </a:r>
            <a:r>
              <a:rPr lang="tr-TR" altLang="tr-TR" sz="2800" smtClean="0">
                <a:solidFill>
                  <a:srgbClr val="000000"/>
                </a:solidFill>
              </a:rPr>
              <a:t>Fen Bilimleri-2 (Fizik, Kimya, Biyoloji)</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LYS-3=</a:t>
            </a:r>
            <a:r>
              <a:rPr lang="tr-TR" altLang="tr-TR" smtClean="0">
                <a:solidFill>
                  <a:srgbClr val="000000"/>
                </a:solidFill>
              </a:rPr>
              <a:t> </a:t>
            </a:r>
            <a:r>
              <a:rPr lang="tr-TR" altLang="tr-TR" sz="2800" smtClean="0">
                <a:solidFill>
                  <a:srgbClr val="000000"/>
                </a:solidFill>
              </a:rPr>
              <a:t>Türk Dili ve Edebiyat, Coğrafya-1</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LYS-4= </a:t>
            </a:r>
            <a:r>
              <a:rPr lang="tr-TR" altLang="tr-TR" sz="2800" smtClean="0">
                <a:solidFill>
                  <a:srgbClr val="000000"/>
                </a:solidFill>
              </a:rPr>
              <a:t>Tarih, Coğrafya-2, Felse. Gru. ve Din Kül.</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LYS-5=</a:t>
            </a:r>
            <a:r>
              <a:rPr lang="tr-TR" altLang="tr-TR" smtClean="0">
                <a:solidFill>
                  <a:srgbClr val="000000"/>
                </a:solidFill>
              </a:rPr>
              <a:t> </a:t>
            </a:r>
            <a:r>
              <a:rPr lang="tr-TR" altLang="tr-TR" sz="2800" smtClean="0">
                <a:solidFill>
                  <a:srgbClr val="000000"/>
                </a:solidFill>
              </a:rPr>
              <a:t>Yabancı Dil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pPr eaLnBrk="1" hangingPunct="1"/>
            <a:r>
              <a:rPr lang="tr-TR" altLang="tr-TR" sz="3200" b="1" smtClean="0"/>
              <a:t>LYS - 1 (MATEMATİK-GEOMETRİ)</a:t>
            </a:r>
            <a:endParaRPr lang="en-US" altLang="tr-TR" sz="3200" b="1" smtClean="0"/>
          </a:p>
        </p:txBody>
      </p:sp>
      <p:sp>
        <p:nvSpPr>
          <p:cNvPr id="56323" name="Text Box 6"/>
          <p:cNvSpPr txBox="1">
            <a:spLocks noChangeArrowheads="1"/>
          </p:cNvSpPr>
          <p:nvPr/>
        </p:nvSpPr>
        <p:spPr bwMode="auto">
          <a:xfrm>
            <a:off x="900113" y="2060575"/>
            <a:ext cx="7993062"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buFontTx/>
              <a:buChar char="•"/>
            </a:pPr>
            <a:r>
              <a:rPr lang="tr-TR" altLang="tr-TR">
                <a:solidFill>
                  <a:srgbClr val="000000"/>
                </a:solidFill>
              </a:rPr>
              <a:t>  50 Matematik + 30 Geometri </a:t>
            </a:r>
          </a:p>
          <a:p>
            <a:pPr algn="just" eaLnBrk="1" hangingPunct="1"/>
            <a:r>
              <a:rPr lang="tr-TR" altLang="tr-TR">
                <a:solidFill>
                  <a:srgbClr val="000000"/>
                </a:solidFill>
              </a:rPr>
              <a:t>            - 50 Matematik sorusuna 75 dakika</a:t>
            </a:r>
          </a:p>
          <a:p>
            <a:pPr algn="just" eaLnBrk="1" hangingPunct="1"/>
            <a:r>
              <a:rPr lang="tr-TR" altLang="tr-TR">
                <a:solidFill>
                  <a:srgbClr val="000000"/>
                </a:solidFill>
              </a:rPr>
              <a:t>            - 30 Geometri sorusuna 60 dakika </a:t>
            </a:r>
          </a:p>
          <a:p>
            <a:pPr algn="just" eaLnBrk="1" hangingPunct="1"/>
            <a:r>
              <a:rPr lang="tr-TR" altLang="tr-TR">
                <a:solidFill>
                  <a:srgbClr val="000000"/>
                </a:solidFill>
              </a:rPr>
              <a:t>Toplam  80 soruya 135 dakika süre verilecek.</a:t>
            </a:r>
          </a:p>
          <a:p>
            <a:pPr algn="just" eaLnBrk="1" hangingPunct="1">
              <a:buFontTx/>
              <a:buChar char="•"/>
            </a:pPr>
            <a:endParaRPr lang="tr-TR" altLang="tr-TR" sz="1800">
              <a:solidFill>
                <a:srgbClr val="000000"/>
              </a:solidFill>
            </a:endParaRPr>
          </a:p>
          <a:p>
            <a:pPr algn="just" eaLnBrk="1" hangingPunct="1">
              <a:buFontTx/>
              <a:buChar char="•"/>
            </a:pPr>
            <a:r>
              <a:rPr lang="tr-TR" altLang="tr-TR">
                <a:solidFill>
                  <a:srgbClr val="000000"/>
                </a:solidFill>
              </a:rPr>
              <a:t>  Matematik ve Geometri testleri için </a:t>
            </a:r>
            <a:r>
              <a:rPr lang="tr-TR" altLang="tr-TR">
                <a:solidFill>
                  <a:srgbClr val="0033CC"/>
                </a:solidFill>
              </a:rPr>
              <a:t>ayrı soru kitapçıkları</a:t>
            </a:r>
            <a:r>
              <a:rPr lang="tr-TR" altLang="tr-TR">
                <a:solidFill>
                  <a:srgbClr val="000000"/>
                </a:solidFill>
              </a:rPr>
              <a:t> ve </a:t>
            </a:r>
            <a:r>
              <a:rPr lang="tr-TR" altLang="tr-TR">
                <a:solidFill>
                  <a:srgbClr val="0033CC"/>
                </a:solidFill>
              </a:rPr>
              <a:t>ayrı süreler</a:t>
            </a:r>
            <a:r>
              <a:rPr lang="tr-TR" altLang="tr-TR">
                <a:solidFill>
                  <a:srgbClr val="000000"/>
                </a:solidFill>
              </a:rPr>
              <a:t> verilecek.</a:t>
            </a:r>
          </a:p>
          <a:p>
            <a:pPr algn="just" eaLnBrk="1" hangingPunct="1"/>
            <a:endParaRPr lang="tr-TR" altLang="tr-TR" sz="1200">
              <a:solidFill>
                <a:srgbClr val="000000"/>
              </a:solidFill>
            </a:endParaRPr>
          </a:p>
          <a:p>
            <a:pPr algn="just" eaLnBrk="1" hangingPunct="1">
              <a:buFontTx/>
              <a:buChar char="•"/>
            </a:pPr>
            <a:r>
              <a:rPr lang="tr-TR" altLang="tr-TR">
                <a:solidFill>
                  <a:srgbClr val="000000"/>
                </a:solidFill>
              </a:rPr>
              <a:t> Cevap kağıdı iki test için ortak olacak. </a:t>
            </a:r>
            <a:endParaRPr lang="tr-TR" altLang="tr-TR" sz="1200">
              <a:solidFill>
                <a:srgbClr val="000000"/>
              </a:solidFill>
            </a:endParaRPr>
          </a:p>
          <a:p>
            <a:pPr algn="just" eaLnBrk="1" hangingPunct="1"/>
            <a:r>
              <a:rPr lang="tr-TR" altLang="tr-TR">
                <a:solidFill>
                  <a:srgbClr val="000000"/>
                </a:solidFill>
              </a:rPr>
              <a:t/>
            </a:r>
            <a:br>
              <a:rPr lang="tr-TR" altLang="tr-TR">
                <a:solidFill>
                  <a:srgbClr val="000000"/>
                </a:solidFill>
              </a:rPr>
            </a:br>
            <a:r>
              <a:rPr lang="tr-TR" altLang="tr-TR" sz="1800" b="1">
                <a:solidFill>
                  <a:srgbClr val="FF0000"/>
                </a:solidFill>
              </a:rPr>
              <a:t>Not:</a:t>
            </a:r>
            <a:r>
              <a:rPr lang="tr-TR" altLang="tr-TR" sz="1800" b="1">
                <a:solidFill>
                  <a:srgbClr val="000000"/>
                </a:solidFill>
              </a:rPr>
              <a:t> </a:t>
            </a:r>
            <a:r>
              <a:rPr lang="tr-TR" altLang="tr-TR" sz="1800" b="1">
                <a:solidFill>
                  <a:srgbClr val="7030A0"/>
                </a:solidFill>
              </a:rPr>
              <a:t>2012'de 30 Geometri sorusunun 8 tanesi analitik geometriydi. ÖSYM 8 tane analitik geometri soracağını ayrıca belirtiyordu. Fakat  ÖSYM 2013 yılında 30 geometri sorusunda kaç tane analitik geometri sorusunun soracağını açıklamamıştır fakat gene 8 tane analitik geometri sorusu çıkmıştır.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altLang="tr-TR" sz="3200" b="1" smtClean="0"/>
              <a:t>LYS-2 (FEN BİLİMLERİ-2)</a:t>
            </a:r>
          </a:p>
        </p:txBody>
      </p:sp>
      <p:sp>
        <p:nvSpPr>
          <p:cNvPr id="196611" name="Rectangle 3"/>
          <p:cNvSpPr>
            <a:spLocks noGrp="1" noChangeArrowheads="1"/>
          </p:cNvSpPr>
          <p:nvPr>
            <p:ph type="body" idx="1"/>
          </p:nvPr>
        </p:nvSpPr>
        <p:spPr>
          <a:xfrm>
            <a:off x="827088" y="2133600"/>
            <a:ext cx="7958137" cy="4437063"/>
          </a:xfrm>
        </p:spPr>
        <p:txBody>
          <a:bodyPr/>
          <a:lstStyle/>
          <a:p>
            <a:pPr eaLnBrk="1" hangingPunct="1">
              <a:lnSpc>
                <a:spcPct val="80000"/>
              </a:lnSpc>
              <a:defRPr/>
            </a:pPr>
            <a:r>
              <a:rPr lang="tr-TR" sz="2100" dirty="0" smtClean="0">
                <a:solidFill>
                  <a:srgbClr val="000000"/>
                </a:solidFill>
              </a:rPr>
              <a:t>30 Fizik + 30 Kimya + 30 Biyoloji</a:t>
            </a:r>
            <a:br>
              <a:rPr lang="tr-TR" sz="2100" dirty="0" smtClean="0">
                <a:solidFill>
                  <a:srgbClr val="000000"/>
                </a:solidFill>
              </a:rPr>
            </a:br>
            <a:r>
              <a:rPr lang="tr-TR" sz="2100" dirty="0" smtClean="0">
                <a:solidFill>
                  <a:srgbClr val="000000"/>
                </a:solidFill>
              </a:rPr>
              <a:t/>
            </a:r>
            <a:br>
              <a:rPr lang="tr-TR" sz="2100" dirty="0" smtClean="0">
                <a:solidFill>
                  <a:srgbClr val="000000"/>
                </a:solidFill>
              </a:rPr>
            </a:br>
            <a:r>
              <a:rPr lang="tr-TR" sz="2100" dirty="0" smtClean="0">
                <a:solidFill>
                  <a:srgbClr val="000000"/>
                </a:solidFill>
              </a:rPr>
              <a:t>      - 30 Fizik sorusuna 45 dakika</a:t>
            </a:r>
          </a:p>
          <a:p>
            <a:pPr eaLnBrk="1" hangingPunct="1">
              <a:lnSpc>
                <a:spcPct val="80000"/>
              </a:lnSpc>
              <a:buFont typeface="Wingdings" pitchFamily="2" charset="2"/>
              <a:buNone/>
              <a:defRPr/>
            </a:pPr>
            <a:r>
              <a:rPr lang="tr-TR" sz="2100" dirty="0" smtClean="0">
                <a:solidFill>
                  <a:srgbClr val="000000"/>
                </a:solidFill>
              </a:rPr>
              <a:t>           - 30 Kimya sorusuna 45 dakika</a:t>
            </a:r>
          </a:p>
          <a:p>
            <a:pPr eaLnBrk="1" hangingPunct="1">
              <a:lnSpc>
                <a:spcPct val="80000"/>
              </a:lnSpc>
              <a:buFont typeface="Wingdings" pitchFamily="2" charset="2"/>
              <a:buNone/>
              <a:defRPr/>
            </a:pPr>
            <a:r>
              <a:rPr lang="tr-TR" sz="2100" dirty="0" smtClean="0">
                <a:solidFill>
                  <a:srgbClr val="000000"/>
                </a:solidFill>
              </a:rPr>
              <a:t>           - 30 Biyoloji sorusuna 45 dakika</a:t>
            </a:r>
          </a:p>
          <a:p>
            <a:pPr eaLnBrk="1" hangingPunct="1">
              <a:lnSpc>
                <a:spcPct val="80000"/>
              </a:lnSpc>
              <a:buFont typeface="Wingdings" pitchFamily="2" charset="2"/>
              <a:buNone/>
              <a:defRPr/>
            </a:pPr>
            <a:r>
              <a:rPr lang="tr-TR" sz="2100" dirty="0" smtClean="0">
                <a:solidFill>
                  <a:srgbClr val="000000"/>
                </a:solidFill>
              </a:rPr>
              <a:t>Toplam 90 soruya 135 dakika süre verilecek.</a:t>
            </a:r>
          </a:p>
          <a:p>
            <a:pPr eaLnBrk="1" hangingPunct="1">
              <a:lnSpc>
                <a:spcPct val="80000"/>
              </a:lnSpc>
              <a:buFont typeface="Wingdings" pitchFamily="2" charset="2"/>
              <a:buNone/>
              <a:defRPr/>
            </a:pPr>
            <a:endParaRPr lang="tr-TR" sz="1200" dirty="0" smtClean="0">
              <a:solidFill>
                <a:srgbClr val="000000"/>
              </a:solidFill>
            </a:endParaRPr>
          </a:p>
          <a:p>
            <a:pPr eaLnBrk="1" hangingPunct="1">
              <a:lnSpc>
                <a:spcPct val="80000"/>
              </a:lnSpc>
              <a:defRPr/>
            </a:pPr>
            <a:r>
              <a:rPr lang="tr-TR" sz="2100" dirty="0" smtClean="0">
                <a:solidFill>
                  <a:srgbClr val="000000"/>
                </a:solidFill>
              </a:rPr>
              <a:t>Fizik, Kimya ve Biyoloji testleri için </a:t>
            </a:r>
            <a:r>
              <a:rPr lang="tr-TR" sz="2100" dirty="0" smtClean="0">
                <a:solidFill>
                  <a:srgbClr val="0033CC"/>
                </a:solidFill>
              </a:rPr>
              <a:t>ayrı soru kitapçığı</a:t>
            </a:r>
            <a:r>
              <a:rPr lang="tr-TR" sz="2100" dirty="0" smtClean="0">
                <a:solidFill>
                  <a:srgbClr val="000000"/>
                </a:solidFill>
              </a:rPr>
              <a:t> ve </a:t>
            </a:r>
            <a:r>
              <a:rPr lang="tr-TR" sz="2100" dirty="0" smtClean="0">
                <a:solidFill>
                  <a:srgbClr val="0033CC"/>
                </a:solidFill>
              </a:rPr>
              <a:t>ayrı süreler</a:t>
            </a:r>
            <a:r>
              <a:rPr lang="tr-TR" sz="2100" dirty="0" smtClean="0">
                <a:solidFill>
                  <a:srgbClr val="000000"/>
                </a:solidFill>
              </a:rPr>
              <a:t> verilecek. </a:t>
            </a:r>
          </a:p>
          <a:p>
            <a:pPr marL="0" indent="0" eaLnBrk="1" hangingPunct="1">
              <a:lnSpc>
                <a:spcPct val="80000"/>
              </a:lnSpc>
              <a:buFont typeface="Wingdings" pitchFamily="2" charset="2"/>
              <a:buNone/>
              <a:defRPr/>
            </a:pPr>
            <a:endParaRPr lang="tr-TR" sz="1200" dirty="0" smtClean="0">
              <a:solidFill>
                <a:srgbClr val="000000"/>
              </a:solidFill>
            </a:endParaRPr>
          </a:p>
          <a:p>
            <a:pPr eaLnBrk="1" hangingPunct="1">
              <a:lnSpc>
                <a:spcPct val="80000"/>
              </a:lnSpc>
              <a:defRPr/>
            </a:pPr>
            <a:r>
              <a:rPr lang="tr-TR" sz="2100" dirty="0" smtClean="0">
                <a:solidFill>
                  <a:srgbClr val="000000"/>
                </a:solidFill>
              </a:rPr>
              <a:t>Cevap kâğıdı üç test için ortak olacak.</a:t>
            </a:r>
            <a:br>
              <a:rPr lang="tr-TR" sz="2100" dirty="0" smtClean="0">
                <a:solidFill>
                  <a:srgbClr val="000000"/>
                </a:solidFill>
              </a:rPr>
            </a:br>
            <a:endParaRPr lang="tr-TR" sz="2100" dirty="0" smtClean="0">
              <a:solidFill>
                <a:srgbClr val="000000"/>
              </a:solidFill>
            </a:endParaRPr>
          </a:p>
          <a:p>
            <a:pPr marL="0" indent="0" eaLnBrk="1" hangingPunct="1">
              <a:lnSpc>
                <a:spcPct val="80000"/>
              </a:lnSpc>
              <a:buFont typeface="Wingdings" pitchFamily="2" charset="2"/>
              <a:buNone/>
              <a:defRPr/>
            </a:pPr>
            <a:r>
              <a:rPr lang="tr-TR" sz="1800" b="1" dirty="0" smtClean="0">
                <a:solidFill>
                  <a:srgbClr val="FF0000"/>
                </a:solidFill>
              </a:rPr>
              <a:t>Not:</a:t>
            </a:r>
            <a:r>
              <a:rPr lang="tr-TR" sz="1800" b="1" dirty="0" smtClean="0">
                <a:solidFill>
                  <a:srgbClr val="000000"/>
                </a:solidFill>
              </a:rPr>
              <a:t> </a:t>
            </a:r>
            <a:r>
              <a:rPr lang="tr-TR" sz="1800" dirty="0" smtClean="0">
                <a:solidFill>
                  <a:srgbClr val="000000"/>
                </a:solidFill>
              </a:rPr>
              <a:t>Az da olsa YGS konularından soru gelebilmektedir. Mesela 2010 YGS fizik konularından 9 soru 2010 LYS-2 fizik testinde yer almıştır. 2012 YGS Kimya konularından 1 soru 2012 LYS-2 kimya testinde yer almıştır. 2012 YGS Biyoloji konularından 3 soru 2012 LYS-2 biyoloji testinde yer almıştır. </a:t>
            </a:r>
            <a:endParaRPr lang="tr-TR" sz="1400" dirty="0" smtClean="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tr-TR" altLang="tr-TR" sz="3200" b="1" smtClean="0"/>
              <a:t>LYS-3 (TÜRK DİLİ VE EDEBİYATI – COĞRAFYA-1)</a:t>
            </a:r>
          </a:p>
        </p:txBody>
      </p:sp>
      <p:sp>
        <p:nvSpPr>
          <p:cNvPr id="197635" name="Rectangle 3"/>
          <p:cNvSpPr>
            <a:spLocks noGrp="1" noChangeArrowheads="1"/>
          </p:cNvSpPr>
          <p:nvPr>
            <p:ph type="body" idx="1"/>
          </p:nvPr>
        </p:nvSpPr>
        <p:spPr>
          <a:xfrm>
            <a:off x="827088" y="2205038"/>
            <a:ext cx="8066087" cy="4652962"/>
          </a:xfrm>
        </p:spPr>
        <p:txBody>
          <a:bodyPr/>
          <a:lstStyle/>
          <a:p>
            <a:pPr eaLnBrk="1" hangingPunct="1">
              <a:lnSpc>
                <a:spcPct val="80000"/>
              </a:lnSpc>
              <a:defRPr/>
            </a:pPr>
            <a:r>
              <a:rPr lang="tr-TR" sz="2000" dirty="0" smtClean="0">
                <a:solidFill>
                  <a:srgbClr val="000000"/>
                </a:solidFill>
              </a:rPr>
              <a:t>56 Türk Dili ve Edebiyat + 24 Coğrafya-1</a:t>
            </a:r>
          </a:p>
          <a:p>
            <a:pPr marL="0" indent="0" eaLnBrk="1" hangingPunct="1">
              <a:lnSpc>
                <a:spcPct val="80000"/>
              </a:lnSpc>
              <a:buFont typeface="Wingdings" pitchFamily="2" charset="2"/>
              <a:buNone/>
              <a:defRPr/>
            </a:pPr>
            <a:endParaRPr lang="tr-TR" sz="1000" dirty="0" smtClean="0">
              <a:solidFill>
                <a:srgbClr val="000000"/>
              </a:solidFill>
            </a:endParaRPr>
          </a:p>
          <a:p>
            <a:pPr marL="0" indent="0" eaLnBrk="1" hangingPunct="1">
              <a:lnSpc>
                <a:spcPct val="80000"/>
              </a:lnSpc>
              <a:buFont typeface="Wingdings" pitchFamily="2" charset="2"/>
              <a:buNone/>
              <a:defRPr/>
            </a:pPr>
            <a:r>
              <a:rPr lang="tr-TR" sz="2000" dirty="0" smtClean="0">
                <a:solidFill>
                  <a:srgbClr val="000000"/>
                </a:solidFill>
              </a:rPr>
              <a:t>            - 56 Edebiyat sorusuna 85 dakika</a:t>
            </a:r>
          </a:p>
          <a:p>
            <a:pPr eaLnBrk="1" hangingPunct="1">
              <a:lnSpc>
                <a:spcPct val="80000"/>
              </a:lnSpc>
              <a:buFont typeface="Wingdings" pitchFamily="2" charset="2"/>
              <a:buNone/>
              <a:defRPr/>
            </a:pPr>
            <a:r>
              <a:rPr lang="tr-TR" sz="2000" dirty="0" smtClean="0">
                <a:solidFill>
                  <a:srgbClr val="000000"/>
                </a:solidFill>
              </a:rPr>
              <a:t>            - 24 Coğrafya–1 sorusuna 35 dakika </a:t>
            </a:r>
          </a:p>
          <a:p>
            <a:pPr eaLnBrk="1" hangingPunct="1">
              <a:lnSpc>
                <a:spcPct val="80000"/>
              </a:lnSpc>
              <a:buFont typeface="Wingdings" pitchFamily="2" charset="2"/>
              <a:buNone/>
              <a:defRPr/>
            </a:pPr>
            <a:r>
              <a:rPr lang="tr-TR" sz="2000" dirty="0" smtClean="0">
                <a:solidFill>
                  <a:srgbClr val="000000"/>
                </a:solidFill>
              </a:rPr>
              <a:t>Toplam 80 soruya 120 dakika süre verilecek.</a:t>
            </a:r>
          </a:p>
          <a:p>
            <a:pPr eaLnBrk="1" hangingPunct="1">
              <a:lnSpc>
                <a:spcPct val="80000"/>
              </a:lnSpc>
              <a:buFont typeface="Wingdings" pitchFamily="2" charset="2"/>
              <a:buNone/>
              <a:defRPr/>
            </a:pPr>
            <a:endParaRPr lang="tr-TR" sz="1000" dirty="0" smtClean="0">
              <a:solidFill>
                <a:srgbClr val="000000"/>
              </a:solidFill>
            </a:endParaRPr>
          </a:p>
          <a:p>
            <a:pPr eaLnBrk="1" hangingPunct="1">
              <a:lnSpc>
                <a:spcPct val="80000"/>
              </a:lnSpc>
              <a:defRPr/>
            </a:pPr>
            <a:r>
              <a:rPr lang="tr-TR" sz="2000" dirty="0" smtClean="0">
                <a:solidFill>
                  <a:srgbClr val="000000"/>
                </a:solidFill>
              </a:rPr>
              <a:t>Türk Dili ve Edebiyatı testi ile Coğrafya -1 testi için </a:t>
            </a:r>
            <a:r>
              <a:rPr lang="tr-TR" sz="2000" b="1" dirty="0" smtClean="0">
                <a:solidFill>
                  <a:srgbClr val="0033CC"/>
                </a:solidFill>
              </a:rPr>
              <a:t>ayrı soru kitapçıkları</a:t>
            </a:r>
            <a:r>
              <a:rPr lang="tr-TR" sz="2000" b="1" dirty="0" smtClean="0">
                <a:solidFill>
                  <a:srgbClr val="000000"/>
                </a:solidFill>
              </a:rPr>
              <a:t> </a:t>
            </a:r>
            <a:r>
              <a:rPr lang="tr-TR" sz="2000" dirty="0" smtClean="0">
                <a:solidFill>
                  <a:srgbClr val="000000"/>
                </a:solidFill>
              </a:rPr>
              <a:t>ve </a:t>
            </a:r>
            <a:r>
              <a:rPr lang="tr-TR" sz="2000" b="1" dirty="0" smtClean="0">
                <a:solidFill>
                  <a:srgbClr val="0033CC"/>
                </a:solidFill>
              </a:rPr>
              <a:t>ayrı süreler</a:t>
            </a:r>
            <a:r>
              <a:rPr lang="tr-TR" sz="2000" b="1" dirty="0" smtClean="0">
                <a:solidFill>
                  <a:srgbClr val="000000"/>
                </a:solidFill>
              </a:rPr>
              <a:t> </a:t>
            </a:r>
            <a:r>
              <a:rPr lang="tr-TR" sz="2000" dirty="0" smtClean="0">
                <a:solidFill>
                  <a:srgbClr val="000000"/>
                </a:solidFill>
              </a:rPr>
              <a:t>verilecek. </a:t>
            </a:r>
          </a:p>
          <a:p>
            <a:pPr eaLnBrk="1" hangingPunct="1">
              <a:lnSpc>
                <a:spcPct val="80000"/>
              </a:lnSpc>
              <a:defRPr/>
            </a:pPr>
            <a:r>
              <a:rPr lang="tr-TR" sz="2000" dirty="0" smtClean="0">
                <a:solidFill>
                  <a:srgbClr val="000000"/>
                </a:solidFill>
              </a:rPr>
              <a:t> Cevap kağıdı, iki test için ortak olacak.</a:t>
            </a:r>
          </a:p>
          <a:p>
            <a:pPr eaLnBrk="1" hangingPunct="1">
              <a:lnSpc>
                <a:spcPct val="80000"/>
              </a:lnSpc>
              <a:defRPr/>
            </a:pPr>
            <a:endParaRPr lang="tr-TR" sz="2400" dirty="0" smtClean="0"/>
          </a:p>
          <a:p>
            <a:pPr marL="0" indent="0" algn="just">
              <a:spcBef>
                <a:spcPts val="0"/>
              </a:spcBef>
              <a:buFont typeface="Wingdings" pitchFamily="2" charset="2"/>
              <a:buNone/>
              <a:defRPr/>
            </a:pPr>
            <a:r>
              <a:rPr lang="tr-TR" sz="2000" b="1" dirty="0" smtClean="0">
                <a:solidFill>
                  <a:srgbClr val="FF0000"/>
                </a:solidFill>
              </a:rPr>
              <a:t>Not:</a:t>
            </a:r>
            <a:r>
              <a:rPr lang="tr-TR" sz="2000" dirty="0" smtClean="0"/>
              <a:t> </a:t>
            </a:r>
            <a:r>
              <a:rPr lang="tr-TR" sz="2000" dirty="0">
                <a:solidFill>
                  <a:srgbClr val="000000"/>
                </a:solidFill>
              </a:rPr>
              <a:t>Coğrafya-1 soruları, coğrafya dersi öğretim programında belirtilen 9. sınıf kazanımlarının tamamı </a:t>
            </a:r>
            <a:r>
              <a:rPr lang="tr-TR" sz="2000" dirty="0" smtClean="0">
                <a:solidFill>
                  <a:srgbClr val="000000"/>
                </a:solidFill>
              </a:rPr>
              <a:t>ile 10</a:t>
            </a:r>
            <a:r>
              <a:rPr lang="tr-TR" sz="2000" dirty="0">
                <a:solidFill>
                  <a:srgbClr val="000000"/>
                </a:solidFill>
              </a:rPr>
              <a:t>., 11. ve 12. sınıflarda haftada 2 saat okutulan ortak coğrafya dersi kazanımlarıyla sınırlı olacaktır.</a:t>
            </a:r>
            <a:endParaRPr lang="tr-TR" sz="1000" dirty="0" smtClean="0">
              <a:solidFill>
                <a:srgbClr val="000000"/>
              </a:solidFill>
            </a:endParaRPr>
          </a:p>
          <a:p>
            <a:pPr eaLnBrk="1" hangingPunct="1">
              <a:lnSpc>
                <a:spcPct val="80000"/>
              </a:lnSpc>
              <a:buFont typeface="Wingdings" pitchFamily="2" charset="2"/>
              <a:buNone/>
              <a:defRPr/>
            </a:pPr>
            <a:endParaRPr lang="tr-TR" sz="2000" b="1" dirty="0" smtClean="0">
              <a:solidFill>
                <a:srgbClr val="FF0000"/>
              </a:solidFill>
            </a:endParaRPr>
          </a:p>
          <a:p>
            <a:pPr eaLnBrk="1" hangingPunct="1">
              <a:lnSpc>
                <a:spcPct val="80000"/>
              </a:lnSpc>
              <a:buFont typeface="Wingdings" pitchFamily="2" charset="2"/>
              <a:buNone/>
              <a:defRPr/>
            </a:pPr>
            <a:r>
              <a:rPr lang="tr-TR" sz="2000" b="1" dirty="0" smtClean="0">
                <a:solidFill>
                  <a:srgbClr val="FF0000"/>
                </a:solidFill>
              </a:rPr>
              <a:t>Not:</a:t>
            </a:r>
            <a:r>
              <a:rPr lang="tr-TR" sz="2000" dirty="0" smtClean="0">
                <a:solidFill>
                  <a:srgbClr val="000000"/>
                </a:solidFill>
              </a:rPr>
              <a:t> 56 Edebiyat sorusunda </a:t>
            </a:r>
            <a:r>
              <a:rPr lang="tr-TR" sz="2000" b="1" dirty="0" smtClean="0">
                <a:solidFill>
                  <a:srgbClr val="FF0000"/>
                </a:solidFill>
              </a:rPr>
              <a:t>20-23 arası </a:t>
            </a:r>
            <a:r>
              <a:rPr lang="tr-TR" sz="2000" b="1" dirty="0" smtClean="0">
                <a:solidFill>
                  <a:srgbClr val="0033CC"/>
                </a:solidFill>
              </a:rPr>
              <a:t>Dil ve Anlatım</a:t>
            </a:r>
            <a:r>
              <a:rPr lang="tr-TR" sz="2000" dirty="0">
                <a:solidFill>
                  <a:srgbClr val="000000"/>
                </a:solidFill>
              </a:rPr>
              <a:t> </a:t>
            </a:r>
            <a:r>
              <a:rPr lang="tr-TR" sz="2000" dirty="0" smtClean="0">
                <a:solidFill>
                  <a:srgbClr val="000000"/>
                </a:solidFill>
              </a:rPr>
              <a:t>sorusu gelmektedir.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tr-TR" altLang="tr-TR" sz="3200" b="1" smtClean="0"/>
              <a:t>LYS-4 (SOSYAL BİLİMLER-2)</a:t>
            </a:r>
          </a:p>
        </p:txBody>
      </p:sp>
      <p:sp>
        <p:nvSpPr>
          <p:cNvPr id="59395" name="Rectangle 3"/>
          <p:cNvSpPr>
            <a:spLocks noGrp="1" noChangeArrowheads="1"/>
          </p:cNvSpPr>
          <p:nvPr>
            <p:ph type="body" idx="1"/>
          </p:nvPr>
        </p:nvSpPr>
        <p:spPr>
          <a:xfrm>
            <a:off x="827088" y="2420938"/>
            <a:ext cx="8137525" cy="4437062"/>
          </a:xfrm>
        </p:spPr>
        <p:txBody>
          <a:bodyPr/>
          <a:lstStyle/>
          <a:p>
            <a:pPr eaLnBrk="1" hangingPunct="1">
              <a:lnSpc>
                <a:spcPct val="80000"/>
              </a:lnSpc>
            </a:pPr>
            <a:r>
              <a:rPr lang="tr-TR" altLang="tr-TR" sz="2000" smtClean="0">
                <a:solidFill>
                  <a:srgbClr val="000000"/>
                </a:solidFill>
              </a:rPr>
              <a:t>44 Tarih + 14 Coğrafya–2 + 32 Felsefe Grubu ve Din Kültürü ve Ahlak Bilgisi (8 Psikoloji, 8 Sosyoloji, 8 Mantık, 8 Din Kültürü)</a:t>
            </a:r>
            <a:br>
              <a:rPr lang="tr-TR" altLang="tr-TR" sz="2000" smtClean="0">
                <a:solidFill>
                  <a:srgbClr val="000000"/>
                </a:solidFill>
              </a:rPr>
            </a:br>
            <a:r>
              <a:rPr lang="tr-TR" altLang="tr-TR" sz="2000" smtClean="0">
                <a:solidFill>
                  <a:srgbClr val="000000"/>
                </a:solidFill>
              </a:rPr>
              <a:t/>
            </a:r>
            <a:br>
              <a:rPr lang="tr-TR" altLang="tr-TR" sz="2000" smtClean="0">
                <a:solidFill>
                  <a:srgbClr val="000000"/>
                </a:solidFill>
              </a:rPr>
            </a:br>
            <a:r>
              <a:rPr lang="tr-TR" altLang="tr-TR" sz="2000" smtClean="0">
                <a:solidFill>
                  <a:srgbClr val="000000"/>
                </a:solidFill>
              </a:rPr>
              <a:t>     - 44 Tarih sorusuna 65 dakika</a:t>
            </a:r>
          </a:p>
          <a:p>
            <a:pPr eaLnBrk="1" hangingPunct="1">
              <a:lnSpc>
                <a:spcPct val="80000"/>
              </a:lnSpc>
              <a:buFont typeface="Wingdings" pitchFamily="2" charset="2"/>
              <a:buNone/>
            </a:pPr>
            <a:r>
              <a:rPr lang="tr-TR" altLang="tr-TR" sz="2000" smtClean="0">
                <a:solidFill>
                  <a:srgbClr val="000000"/>
                </a:solidFill>
              </a:rPr>
              <a:t>	     - 14 Coğrafya-2 sorusuna 20 dakika</a:t>
            </a:r>
          </a:p>
          <a:p>
            <a:pPr eaLnBrk="1" hangingPunct="1">
              <a:lnSpc>
                <a:spcPct val="80000"/>
              </a:lnSpc>
              <a:buFont typeface="Wingdings" pitchFamily="2" charset="2"/>
              <a:buNone/>
            </a:pPr>
            <a:r>
              <a:rPr lang="tr-TR" altLang="tr-TR" sz="2000" smtClean="0">
                <a:solidFill>
                  <a:srgbClr val="000000"/>
                </a:solidFill>
              </a:rPr>
              <a:t>	     - 32 Felsefe grubu ve Din Kültürü sorusuna 50 dakika süre </a:t>
            </a:r>
          </a:p>
          <a:p>
            <a:pPr eaLnBrk="1" hangingPunct="1">
              <a:lnSpc>
                <a:spcPct val="80000"/>
              </a:lnSpc>
              <a:buFont typeface="Wingdings" pitchFamily="2" charset="2"/>
              <a:buNone/>
            </a:pPr>
            <a:r>
              <a:rPr lang="tr-TR" altLang="tr-TR" sz="2000" smtClean="0">
                <a:solidFill>
                  <a:srgbClr val="000000"/>
                </a:solidFill>
              </a:rPr>
              <a:t>Toplam 90 soruya 135 dakika süre verilecek.</a:t>
            </a: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Tarih, Coğrafya ve Felsefe grubu/Din Kültürü testleri için </a:t>
            </a:r>
            <a:r>
              <a:rPr lang="tr-TR" altLang="tr-TR" sz="2000" smtClean="0">
                <a:solidFill>
                  <a:srgbClr val="0033CC"/>
                </a:solidFill>
              </a:rPr>
              <a:t>ayrı soru kitapçıkları</a:t>
            </a:r>
            <a:r>
              <a:rPr lang="tr-TR" altLang="tr-TR" sz="2000" smtClean="0">
                <a:solidFill>
                  <a:srgbClr val="000000"/>
                </a:solidFill>
              </a:rPr>
              <a:t> ve </a:t>
            </a:r>
            <a:r>
              <a:rPr lang="tr-TR" altLang="tr-TR" sz="2000" smtClean="0">
                <a:solidFill>
                  <a:srgbClr val="0033CC"/>
                </a:solidFill>
              </a:rPr>
              <a:t>ayrı süreler</a:t>
            </a:r>
            <a:r>
              <a:rPr lang="tr-TR" altLang="tr-TR" sz="2000" smtClean="0">
                <a:solidFill>
                  <a:srgbClr val="000000"/>
                </a:solidFill>
              </a:rPr>
              <a:t> verilecek.</a:t>
            </a:r>
          </a:p>
          <a:p>
            <a:pPr eaLnBrk="1" hangingPunct="1">
              <a:lnSpc>
                <a:spcPct val="80000"/>
              </a:lnSpc>
            </a:pPr>
            <a:r>
              <a:rPr lang="tr-TR" altLang="tr-TR" sz="2000" smtClean="0">
                <a:solidFill>
                  <a:srgbClr val="000000"/>
                </a:solidFill>
              </a:rPr>
              <a:t>Cevap kağıdı, üç test için ortak olacak.</a:t>
            </a:r>
          </a:p>
          <a:p>
            <a:pPr eaLnBrk="1" hangingPunct="1">
              <a:lnSpc>
                <a:spcPct val="80000"/>
              </a:lnSpc>
              <a:buFont typeface="Wingdings" pitchFamily="2" charset="2"/>
              <a:buNone/>
            </a:pPr>
            <a:endParaRPr lang="tr-TR" altLang="tr-TR" sz="2000" b="1" smtClean="0">
              <a:solidFill>
                <a:srgbClr val="FF0000"/>
              </a:solidFill>
            </a:endParaRPr>
          </a:p>
          <a:p>
            <a:pPr eaLnBrk="1" hangingPunct="1">
              <a:lnSpc>
                <a:spcPct val="80000"/>
              </a:lnSpc>
              <a:buFont typeface="Wingdings" pitchFamily="2" charset="2"/>
              <a:buNone/>
            </a:pPr>
            <a:r>
              <a:rPr lang="tr-TR" altLang="tr-TR" sz="1800" b="1" smtClean="0">
                <a:solidFill>
                  <a:srgbClr val="FF0000"/>
                </a:solidFill>
              </a:rPr>
              <a:t>Not:</a:t>
            </a:r>
            <a:r>
              <a:rPr lang="tr-TR" altLang="tr-TR" sz="1800" smtClean="0">
                <a:solidFill>
                  <a:srgbClr val="000000"/>
                </a:solidFill>
              </a:rPr>
              <a:t> 44 Tarih sorusunda </a:t>
            </a:r>
            <a:r>
              <a:rPr lang="tr-TR" altLang="tr-TR" sz="1800" b="1" smtClean="0">
                <a:solidFill>
                  <a:srgbClr val="FF0000"/>
                </a:solidFill>
              </a:rPr>
              <a:t>15-16</a:t>
            </a:r>
            <a:r>
              <a:rPr lang="tr-TR" altLang="tr-TR" sz="1800" b="1" smtClean="0">
                <a:solidFill>
                  <a:srgbClr val="000000"/>
                </a:solidFill>
              </a:rPr>
              <a:t> </a:t>
            </a:r>
            <a:r>
              <a:rPr lang="tr-TR" altLang="tr-TR" sz="1800" b="1" smtClean="0">
                <a:solidFill>
                  <a:srgbClr val="3333CC"/>
                </a:solidFill>
              </a:rPr>
              <a:t>Çağdaş Türk ve Dünya Tarihi </a:t>
            </a:r>
            <a:r>
              <a:rPr lang="tr-TR" altLang="tr-TR" sz="1800" smtClean="0">
                <a:solidFill>
                  <a:srgbClr val="000000"/>
                </a:solidFill>
              </a:rPr>
              <a:t>sorusu gelmektedir.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eaLnBrk="1" hangingPunct="1">
              <a:defRPr/>
            </a:pPr>
            <a:r>
              <a:rPr lang="tr-TR" b="1" dirty="0" smtClean="0">
                <a:solidFill>
                  <a:srgbClr val="FF0000"/>
                </a:solidFill>
                <a:effectLst>
                  <a:outerShdw blurRad="38100" dist="38100" dir="2700000" algn="tl">
                    <a:srgbClr val="C0C0C0"/>
                  </a:outerShdw>
                </a:effectLst>
              </a:rPr>
              <a:t>SINAVSIZ GEÇİŞ</a:t>
            </a:r>
          </a:p>
        </p:txBody>
      </p:sp>
      <p:sp>
        <p:nvSpPr>
          <p:cNvPr id="32771" name="Rectangle 3"/>
          <p:cNvSpPr>
            <a:spLocks noGrp="1" noChangeArrowheads="1"/>
          </p:cNvSpPr>
          <p:nvPr>
            <p:ph type="body" idx="1"/>
          </p:nvPr>
        </p:nvSpPr>
        <p:spPr>
          <a:xfrm>
            <a:off x="611188" y="2349500"/>
            <a:ext cx="8210550" cy="3887788"/>
          </a:xfrm>
        </p:spPr>
        <p:txBody>
          <a:bodyPr/>
          <a:lstStyle/>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meslek liselerinin kendi alanlarındaki             2 yıllık (Tablo 6C) bölümlere geçişi demektir.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2016 yılında uygulanmaya devam edecektir.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geçişi sadece 12. sınıflar kullanmayacaktır. </a:t>
            </a:r>
            <a:r>
              <a:rPr lang="tr-TR" sz="2400" dirty="0">
                <a:solidFill>
                  <a:srgbClr val="000000"/>
                </a:solidFill>
              </a:rPr>
              <a:t>M</a:t>
            </a:r>
            <a:r>
              <a:rPr lang="tr-TR" sz="2400" dirty="0" smtClean="0">
                <a:solidFill>
                  <a:srgbClr val="000000"/>
                </a:solidFill>
              </a:rPr>
              <a:t>ezun öğrenciler de sınavsız geçiş haklarını kullanabilmeye devam edeceklerdir.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geçişin YGS ile alakası yoktur. Yani sınavsız geçiş için YGS’ye girilmesi gerekmiyor. Sınavsız geçiş için Ocak ayında ÖSYS başvurusu yapılması yeterlidir. </a:t>
            </a:r>
          </a:p>
          <a:p>
            <a:pPr marL="609600" algn="just" eaLnBrk="1" hangingPunct="1">
              <a:lnSpc>
                <a:spcPct val="80000"/>
              </a:lnSpc>
              <a:buFont typeface="Wingdings" pitchFamily="2" charset="2"/>
              <a:buChar char="§"/>
              <a:tabLst>
                <a:tab pos="177800" algn="l"/>
              </a:tabLst>
              <a:defRPr/>
            </a:pPr>
            <a:endParaRPr lang="tr-TR" sz="1000" dirty="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belirli kurallara (önceliklere) göre yapılmaktadır.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tr-TR" altLang="tr-TR" sz="3200" b="1" smtClean="0"/>
              <a:t>LYS-5 (YABANCI DİL)</a:t>
            </a:r>
          </a:p>
        </p:txBody>
      </p:sp>
      <p:sp>
        <p:nvSpPr>
          <p:cNvPr id="60419" name="Rectangle 3"/>
          <p:cNvSpPr>
            <a:spLocks noGrp="1" noChangeArrowheads="1"/>
          </p:cNvSpPr>
          <p:nvPr>
            <p:ph type="body" idx="1"/>
          </p:nvPr>
        </p:nvSpPr>
        <p:spPr>
          <a:xfrm>
            <a:off x="827088" y="2976563"/>
            <a:ext cx="7958137" cy="3476625"/>
          </a:xfrm>
        </p:spPr>
        <p:txBody>
          <a:bodyPr/>
          <a:lstStyle/>
          <a:p>
            <a:pPr eaLnBrk="1" hangingPunct="1">
              <a:lnSpc>
                <a:spcPct val="80000"/>
              </a:lnSpc>
            </a:pPr>
            <a:r>
              <a:rPr lang="tr-TR" altLang="tr-TR" sz="2000" smtClean="0">
                <a:solidFill>
                  <a:srgbClr val="000000"/>
                </a:solidFill>
              </a:rPr>
              <a:t>Yabancı dil sınavı İngilizce, Almanca, Fransızca derslerinden yapılacak. Bunlardan sadece birine girilebilecek.</a:t>
            </a: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Her dil için soru sayısı 80, süresi 120 dakika olacak.</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20 Soru:</a:t>
            </a:r>
            <a:r>
              <a:rPr lang="tr-TR" altLang="tr-TR" sz="2000" smtClean="0">
                <a:solidFill>
                  <a:srgbClr val="000000"/>
                </a:solidFill>
              </a:rPr>
              <a:t> Kelime bilgisi ve Dil bilgisi</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12 Soru</a:t>
            </a:r>
            <a:r>
              <a:rPr lang="tr-TR" altLang="tr-TR" sz="2000" smtClean="0">
                <a:solidFill>
                  <a:srgbClr val="000000"/>
                </a:solidFill>
              </a:rPr>
              <a:t>: Çeviri</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48 Soru</a:t>
            </a:r>
            <a:r>
              <a:rPr lang="tr-TR" altLang="tr-TR" sz="2000" smtClean="0">
                <a:solidFill>
                  <a:srgbClr val="000000"/>
                </a:solidFill>
              </a:rPr>
              <a:t>: Okuduğunu Anlama</a:t>
            </a:r>
          </a:p>
          <a:p>
            <a:pPr eaLnBrk="1" hangingPunct="1">
              <a:lnSpc>
                <a:spcPct val="80000"/>
              </a:lnSpc>
            </a:pPr>
            <a:endParaRPr lang="tr-TR" altLang="tr-TR" sz="2000" smtClean="0">
              <a:solidFill>
                <a:srgbClr val="000000"/>
              </a:solidFill>
            </a:endParaRP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Yabancı dil testi için </a:t>
            </a:r>
            <a:r>
              <a:rPr lang="tr-TR" altLang="tr-TR" sz="2000" smtClean="0">
                <a:solidFill>
                  <a:srgbClr val="0033CC"/>
                </a:solidFill>
              </a:rPr>
              <a:t>tek soru kitapçığı</a:t>
            </a:r>
            <a:r>
              <a:rPr lang="tr-TR" altLang="tr-TR" sz="2000" smtClean="0">
                <a:solidFill>
                  <a:srgbClr val="000000"/>
                </a:solidFill>
              </a:rPr>
              <a:t> ve </a:t>
            </a:r>
            <a:r>
              <a:rPr lang="tr-TR" altLang="tr-TR" sz="2000" smtClean="0">
                <a:solidFill>
                  <a:srgbClr val="0033CC"/>
                </a:solidFill>
              </a:rPr>
              <a:t>tek cevap kağıdı</a:t>
            </a:r>
            <a:r>
              <a:rPr lang="tr-TR" altLang="tr-TR" sz="2000" smtClean="0">
                <a:solidFill>
                  <a:srgbClr val="000000"/>
                </a:solidFill>
              </a:rPr>
              <a:t> kullanılacak.</a:t>
            </a:r>
            <a:br>
              <a:rPr lang="tr-TR" altLang="tr-TR" sz="2000" smtClean="0">
                <a:solidFill>
                  <a:srgbClr val="000000"/>
                </a:solidFill>
              </a:rPr>
            </a:br>
            <a:r>
              <a:rPr lang="tr-TR" altLang="tr-TR" sz="1400" smtClean="0"/>
              <a:t/>
            </a:r>
            <a:br>
              <a:rPr lang="tr-TR" altLang="tr-TR" sz="1400" smtClean="0"/>
            </a:br>
            <a:endParaRPr lang="tr-TR" altLang="tr-TR" sz="1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8"/>
          <p:cNvSpPr>
            <a:spLocks noGrp="1" noChangeArrowheads="1"/>
          </p:cNvSpPr>
          <p:nvPr>
            <p:ph type="title"/>
          </p:nvPr>
        </p:nvSpPr>
        <p:spPr/>
        <p:txBody>
          <a:bodyPr/>
          <a:lstStyle/>
          <a:p>
            <a:pPr eaLnBrk="1" hangingPunct="1"/>
            <a:r>
              <a:rPr lang="tr-TR" altLang="tr-TR" sz="3600" b="1" smtClean="0"/>
              <a:t>LYS PUAN TÜRLERİ</a:t>
            </a:r>
            <a:endParaRPr lang="en-US" altLang="tr-TR" sz="3600" b="1" smtClean="0"/>
          </a:p>
        </p:txBody>
      </p:sp>
      <p:sp>
        <p:nvSpPr>
          <p:cNvPr id="61443" name="Rectangle 1029"/>
          <p:cNvSpPr>
            <a:spLocks noGrp="1" noChangeArrowheads="1"/>
          </p:cNvSpPr>
          <p:nvPr>
            <p:ph type="body" idx="1"/>
          </p:nvPr>
        </p:nvSpPr>
        <p:spPr>
          <a:xfrm>
            <a:off x="685800" y="2133600"/>
            <a:ext cx="8458200" cy="4419600"/>
          </a:xfrm>
        </p:spPr>
        <p:txBody>
          <a:bodyPr/>
          <a:lstStyle/>
          <a:p>
            <a:pPr marL="522288" lvl="1" indent="0" eaLnBrk="1" hangingPunct="1">
              <a:lnSpc>
                <a:spcPct val="80000"/>
              </a:lnSpc>
              <a:buFont typeface="Wingdings" pitchFamily="2" charset="2"/>
              <a:buNone/>
            </a:pPr>
            <a:endParaRPr lang="tr-TR" altLang="tr-TR" sz="2000" b="1" dirty="0" smtClean="0">
              <a:solidFill>
                <a:srgbClr val="000000"/>
              </a:solidFill>
            </a:endParaRPr>
          </a:p>
          <a:p>
            <a:pPr marL="522288" lvl="1" indent="0" algn="just" eaLnBrk="1" hangingPunct="1">
              <a:lnSpc>
                <a:spcPct val="80000"/>
              </a:lnSpc>
              <a:buFont typeface="Wingdings" pitchFamily="2" charset="2"/>
              <a:buNone/>
            </a:pPr>
            <a:r>
              <a:rPr lang="tr-TR" altLang="tr-TR" sz="2000" b="1" dirty="0" smtClean="0">
                <a:solidFill>
                  <a:srgbClr val="000000"/>
                </a:solidFill>
              </a:rPr>
              <a:t>- Sınav sonucunda öğrenciler girdikleri testlere göre şu puanlara sahip olacaktır.</a:t>
            </a:r>
          </a:p>
          <a:p>
            <a:pPr marL="522288" lvl="1" indent="0" algn="just" eaLnBrk="1" hangingPunct="1">
              <a:lnSpc>
                <a:spcPct val="80000"/>
              </a:lnSpc>
              <a:buFont typeface="Wingdings" pitchFamily="2" charset="2"/>
              <a:buNone/>
            </a:pPr>
            <a:endParaRPr lang="tr-TR" altLang="tr-TR" sz="2000" b="1" dirty="0" smtClean="0">
              <a:solidFill>
                <a:srgbClr val="000000"/>
              </a:solidFill>
            </a:endParaRPr>
          </a:p>
          <a:p>
            <a:pPr marL="522288" lvl="1" indent="0" algn="just" eaLnBrk="1" hangingPunct="1">
              <a:lnSpc>
                <a:spcPct val="80000"/>
              </a:lnSpc>
              <a:buFont typeface="Wingdings" pitchFamily="2" charset="2"/>
              <a:buNone/>
            </a:pPr>
            <a:r>
              <a:rPr lang="tr-TR" altLang="tr-TR" sz="2000" b="1" dirty="0" smtClean="0">
                <a:solidFill>
                  <a:srgbClr val="FF3300"/>
                </a:solidFill>
              </a:rPr>
              <a:t>(SAYISAL)	         (EA)              (SÖZEL)       (YABANCI DİL)</a:t>
            </a:r>
          </a:p>
          <a:p>
            <a:pPr algn="just" eaLnBrk="1" hangingPunct="1">
              <a:lnSpc>
                <a:spcPct val="80000"/>
              </a:lnSpc>
              <a:buFont typeface="Wingdings" pitchFamily="2" charset="2"/>
              <a:buNone/>
            </a:pPr>
            <a:r>
              <a:rPr lang="tr-TR" altLang="tr-TR" sz="1400" b="1" dirty="0" smtClean="0"/>
              <a:t>            </a:t>
            </a:r>
            <a:r>
              <a:rPr lang="tr-TR" altLang="tr-TR" sz="2000" b="1" dirty="0" smtClean="0"/>
              <a:t>* MF-1               * TM-1             * TS-1              * DİL-1</a:t>
            </a:r>
          </a:p>
          <a:p>
            <a:pPr algn="just" eaLnBrk="1" hangingPunct="1">
              <a:lnSpc>
                <a:spcPct val="80000"/>
              </a:lnSpc>
              <a:buFont typeface="Wingdings" pitchFamily="2" charset="2"/>
              <a:buNone/>
            </a:pPr>
            <a:r>
              <a:rPr lang="tr-TR" altLang="tr-TR" sz="2000" b="1" dirty="0" smtClean="0"/>
              <a:t>	   * MF-2               * TM-2             * TS-2              * DİL-2</a:t>
            </a:r>
          </a:p>
          <a:p>
            <a:pPr algn="just" eaLnBrk="1" hangingPunct="1">
              <a:lnSpc>
                <a:spcPct val="80000"/>
              </a:lnSpc>
              <a:buFont typeface="Wingdings" pitchFamily="2" charset="2"/>
              <a:buNone/>
            </a:pPr>
            <a:r>
              <a:rPr lang="tr-TR" altLang="tr-TR" sz="2000" b="1" dirty="0" smtClean="0"/>
              <a:t>	   * MF-3               * TM-3	                             * DİL-3</a:t>
            </a:r>
          </a:p>
          <a:p>
            <a:pPr algn="just" eaLnBrk="1" hangingPunct="1">
              <a:lnSpc>
                <a:spcPct val="80000"/>
              </a:lnSpc>
              <a:buFont typeface="Wingdings" pitchFamily="2" charset="2"/>
              <a:buNone/>
            </a:pPr>
            <a:r>
              <a:rPr lang="tr-TR" altLang="tr-TR" sz="2000" b="1" dirty="0" smtClean="0"/>
              <a:t>	   * MF-4</a:t>
            </a:r>
          </a:p>
          <a:p>
            <a:pPr algn="just" eaLnBrk="1" hangingPunct="1">
              <a:lnSpc>
                <a:spcPct val="80000"/>
              </a:lnSpc>
            </a:pPr>
            <a:endParaRPr lang="tr-TR" altLang="tr-TR" sz="1400" dirty="0" smtClean="0"/>
          </a:p>
          <a:p>
            <a:pPr algn="just" eaLnBrk="1" hangingPunct="1">
              <a:lnSpc>
                <a:spcPct val="80000"/>
              </a:lnSpc>
              <a:buFont typeface="Wingdings" pitchFamily="2" charset="2"/>
              <a:buNone/>
            </a:pPr>
            <a:r>
              <a:rPr lang="tr-TR" altLang="tr-TR" sz="2000" dirty="0" smtClean="0">
                <a:solidFill>
                  <a:srgbClr val="000000"/>
                </a:solidFill>
              </a:rPr>
              <a:t>	 - Bu puanlar hesaplanırken testlerin ağırlıkları farklı olacaktır.</a:t>
            </a:r>
          </a:p>
          <a:p>
            <a:pPr algn="just" eaLnBrk="1" hangingPunct="1">
              <a:lnSpc>
                <a:spcPct val="80000"/>
              </a:lnSpc>
              <a:buFont typeface="Wingdings" pitchFamily="2" charset="2"/>
              <a:buNone/>
            </a:pPr>
            <a:endParaRPr lang="tr-TR" altLang="tr-TR" sz="2000" dirty="0" smtClean="0">
              <a:solidFill>
                <a:srgbClr val="000000"/>
              </a:solidFill>
            </a:endParaRPr>
          </a:p>
          <a:p>
            <a:pPr algn="just" eaLnBrk="1" hangingPunct="1">
              <a:lnSpc>
                <a:spcPct val="80000"/>
              </a:lnSpc>
              <a:buFont typeface="Wingdings" pitchFamily="2" charset="2"/>
              <a:buNone/>
            </a:pPr>
            <a:r>
              <a:rPr lang="tr-TR" altLang="tr-TR" sz="2000" dirty="0" smtClean="0"/>
              <a:t>     </a:t>
            </a:r>
            <a:r>
              <a:rPr lang="tr-TR" altLang="tr-TR" sz="2000" b="1" dirty="0" smtClean="0">
                <a:solidFill>
                  <a:srgbClr val="000000"/>
                </a:solidFill>
              </a:rPr>
              <a:t>Örneğin; </a:t>
            </a:r>
            <a:r>
              <a:rPr lang="tr-TR" altLang="tr-TR" sz="2000" dirty="0" smtClean="0">
                <a:solidFill>
                  <a:srgbClr val="000000"/>
                </a:solidFill>
              </a:rPr>
              <a:t>MF–1 de Biyoloji testinin katsayısı ile MF–3 de Biyoloji testinin katsayısı çok farklı olacaktır. Ayrıntılı </a:t>
            </a:r>
            <a:r>
              <a:rPr lang="tr-TR" altLang="tr-TR" sz="2000" smtClean="0">
                <a:solidFill>
                  <a:srgbClr val="000000"/>
                </a:solidFill>
              </a:rPr>
              <a:t>bilgi 35, 36, 37 ve 38. </a:t>
            </a:r>
            <a:r>
              <a:rPr lang="tr-TR" altLang="tr-TR" sz="2000" dirty="0" smtClean="0">
                <a:solidFill>
                  <a:srgbClr val="000000"/>
                </a:solidFill>
              </a:rPr>
              <a:t>numaralı slaytlarda tablo halinde gösterilmiştir.</a:t>
            </a:r>
          </a:p>
          <a:p>
            <a:pPr eaLnBrk="1" hangingPunct="1">
              <a:lnSpc>
                <a:spcPct val="80000"/>
              </a:lnSpc>
            </a:pPr>
            <a:endParaRPr lang="tr-TR" altLang="tr-TR" sz="2000" dirty="0" smtClean="0">
              <a:solidFill>
                <a:srgbClr val="0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pPr eaLnBrk="1" hangingPunct="1"/>
            <a:r>
              <a:rPr lang="tr-TR" altLang="tr-TR" sz="3200" b="1" smtClean="0">
                <a:solidFill>
                  <a:srgbClr val="FF0000"/>
                </a:solidFill>
              </a:rPr>
              <a:t>PUAN TÜRLERİNE GÖRE        </a:t>
            </a:r>
            <a:r>
              <a:rPr lang="tr-TR" altLang="tr-TR" sz="3200" b="1" smtClean="0">
                <a:solidFill>
                  <a:srgbClr val="0033CC"/>
                </a:solidFill>
              </a:rPr>
              <a:t>LYS’DE</a:t>
            </a:r>
            <a:r>
              <a:rPr lang="tr-TR" altLang="tr-TR" sz="3200" b="1" smtClean="0">
                <a:solidFill>
                  <a:srgbClr val="FF0000"/>
                </a:solidFill>
              </a:rPr>
              <a:t> ÇÖZÜLECEK TESTLER</a:t>
            </a:r>
            <a:endParaRPr lang="en-US" altLang="tr-TR" sz="3200" b="1" smtClean="0">
              <a:solidFill>
                <a:srgbClr val="FF0000"/>
              </a:solidFill>
            </a:endParaRPr>
          </a:p>
        </p:txBody>
      </p:sp>
      <p:sp>
        <p:nvSpPr>
          <p:cNvPr id="62467" name="Rectangle 5"/>
          <p:cNvSpPr>
            <a:spLocks noGrp="1" noChangeArrowheads="1"/>
          </p:cNvSpPr>
          <p:nvPr>
            <p:ph type="body" idx="1"/>
          </p:nvPr>
        </p:nvSpPr>
        <p:spPr>
          <a:xfrm>
            <a:off x="2051050" y="2366963"/>
            <a:ext cx="6192838" cy="4491037"/>
          </a:xfrm>
        </p:spPr>
        <p:txBody>
          <a:bodyPr/>
          <a:lstStyle/>
          <a:p>
            <a:pPr eaLnBrk="1" hangingPunct="1">
              <a:lnSpc>
                <a:spcPct val="80000"/>
              </a:lnSpc>
            </a:pPr>
            <a:r>
              <a:rPr lang="tr-TR" altLang="tr-TR" sz="1800" b="1" smtClean="0">
                <a:solidFill>
                  <a:srgbClr val="FF0000"/>
                </a:solidFill>
              </a:rPr>
              <a:t>Matematik-fen puanı (MF):</a:t>
            </a:r>
            <a:r>
              <a:rPr lang="tr-TR" altLang="tr-TR" sz="1800" b="1" smtClean="0">
                <a:solidFill>
                  <a:srgbClr val="000000"/>
                </a:solidFill>
              </a:rPr>
              <a:t>  </a:t>
            </a:r>
          </a:p>
          <a:p>
            <a:pPr eaLnBrk="1" hangingPunct="1">
              <a:lnSpc>
                <a:spcPct val="80000"/>
              </a:lnSpc>
              <a:buFont typeface="Wingdings" pitchFamily="2" charset="2"/>
              <a:buNone/>
            </a:pPr>
            <a:r>
              <a:rPr lang="tr-TR" altLang="tr-TR" sz="1800" b="1" smtClean="0">
                <a:solidFill>
                  <a:srgbClr val="000000"/>
                </a:solidFill>
              </a:rPr>
              <a:t>           LYS-1 (Mat - Geo)</a:t>
            </a:r>
          </a:p>
          <a:p>
            <a:pPr eaLnBrk="1" hangingPunct="1">
              <a:lnSpc>
                <a:spcPct val="80000"/>
              </a:lnSpc>
              <a:buFont typeface="Wingdings" pitchFamily="2" charset="2"/>
              <a:buNone/>
            </a:pPr>
            <a:r>
              <a:rPr lang="tr-TR" altLang="tr-TR" sz="1800" b="1" smtClean="0">
                <a:solidFill>
                  <a:srgbClr val="000000"/>
                </a:solidFill>
              </a:rPr>
              <a:t>           LYS-2 (Fizik – Kimya - Biyoloji) testlerini</a:t>
            </a:r>
          </a:p>
          <a:p>
            <a:pPr eaLnBrk="1" hangingPunct="1">
              <a:lnSpc>
                <a:spcPct val="80000"/>
              </a:lnSpc>
            </a:pPr>
            <a:endParaRPr lang="tr-TR" altLang="tr-TR" sz="1800" b="1" smtClean="0">
              <a:solidFill>
                <a:srgbClr val="FF0000"/>
              </a:solidFill>
            </a:endParaRPr>
          </a:p>
          <a:p>
            <a:pPr eaLnBrk="1" hangingPunct="1">
              <a:lnSpc>
                <a:spcPct val="80000"/>
              </a:lnSpc>
            </a:pPr>
            <a:r>
              <a:rPr lang="tr-TR" altLang="tr-TR" sz="1800" b="1" smtClean="0">
                <a:solidFill>
                  <a:srgbClr val="FF0000"/>
                </a:solidFill>
              </a:rPr>
              <a:t>Türkçe- Matematik puanı (TM):</a:t>
            </a:r>
            <a:r>
              <a:rPr lang="tr-TR" altLang="tr-TR" sz="1800" smtClean="0">
                <a:solidFill>
                  <a:srgbClr val="FF0000"/>
                </a:solidFill>
              </a:rPr>
              <a:t> </a:t>
            </a:r>
          </a:p>
          <a:p>
            <a:pPr eaLnBrk="1" hangingPunct="1">
              <a:lnSpc>
                <a:spcPct val="80000"/>
              </a:lnSpc>
              <a:buFont typeface="Wingdings" pitchFamily="2" charset="2"/>
              <a:buNone/>
            </a:pPr>
            <a:r>
              <a:rPr lang="tr-TR" altLang="tr-TR" sz="1800" smtClean="0">
                <a:solidFill>
                  <a:srgbClr val="000000"/>
                </a:solidFill>
              </a:rPr>
              <a:t>           </a:t>
            </a:r>
            <a:r>
              <a:rPr lang="tr-TR" altLang="tr-TR" sz="1800" b="1" smtClean="0">
                <a:solidFill>
                  <a:srgbClr val="000000"/>
                </a:solidFill>
              </a:rPr>
              <a:t>LYS-1 (Mat - Geo) </a:t>
            </a:r>
          </a:p>
          <a:p>
            <a:pPr eaLnBrk="1" hangingPunct="1">
              <a:lnSpc>
                <a:spcPct val="80000"/>
              </a:lnSpc>
              <a:buFont typeface="Wingdings" pitchFamily="2" charset="2"/>
              <a:buNone/>
            </a:pPr>
            <a:r>
              <a:rPr lang="tr-TR" altLang="tr-TR" sz="1800" b="1" smtClean="0">
                <a:solidFill>
                  <a:srgbClr val="000000"/>
                </a:solidFill>
              </a:rPr>
              <a:t>           LYS-3 (Türk Dili ve Ed. - Coğ-1) testlerini</a:t>
            </a:r>
          </a:p>
          <a:p>
            <a:pPr eaLnBrk="1" hangingPunct="1">
              <a:lnSpc>
                <a:spcPct val="80000"/>
              </a:lnSpc>
              <a:buFont typeface="Wingdings" pitchFamily="2" charset="2"/>
              <a:buNone/>
            </a:pPr>
            <a:endParaRPr lang="tr-TR" altLang="tr-TR" sz="1800" b="1" smtClean="0">
              <a:solidFill>
                <a:srgbClr val="000000"/>
              </a:solidFill>
            </a:endParaRPr>
          </a:p>
          <a:p>
            <a:pPr eaLnBrk="1" hangingPunct="1">
              <a:lnSpc>
                <a:spcPct val="80000"/>
              </a:lnSpc>
            </a:pPr>
            <a:r>
              <a:rPr lang="tr-TR" altLang="tr-TR" sz="1800" b="1" smtClean="0">
                <a:solidFill>
                  <a:srgbClr val="FF0000"/>
                </a:solidFill>
              </a:rPr>
              <a:t>Türkçe – Sosyal puanı (TS):  </a:t>
            </a:r>
          </a:p>
          <a:p>
            <a:pPr eaLnBrk="1" hangingPunct="1">
              <a:lnSpc>
                <a:spcPct val="80000"/>
              </a:lnSpc>
              <a:buFont typeface="Wingdings" pitchFamily="2" charset="2"/>
              <a:buNone/>
            </a:pPr>
            <a:r>
              <a:rPr lang="tr-TR" altLang="tr-TR" sz="1800" b="1" smtClean="0">
                <a:solidFill>
                  <a:srgbClr val="000000"/>
                </a:solidFill>
              </a:rPr>
              <a:t>           LYS-3 (Türk Dili ve Ed. - Coğ-1)</a:t>
            </a:r>
          </a:p>
          <a:p>
            <a:pPr eaLnBrk="1" hangingPunct="1">
              <a:lnSpc>
                <a:spcPct val="80000"/>
              </a:lnSpc>
              <a:buFont typeface="Wingdings" pitchFamily="2" charset="2"/>
              <a:buNone/>
            </a:pPr>
            <a:r>
              <a:rPr lang="tr-TR" altLang="tr-TR" sz="1800" b="1" smtClean="0">
                <a:solidFill>
                  <a:srgbClr val="000000"/>
                </a:solidFill>
              </a:rPr>
              <a:t>           LYS-4 (Tarih, Coğrafya-2, Fels. Gru ve Din) testlerini</a:t>
            </a:r>
          </a:p>
          <a:p>
            <a:pPr eaLnBrk="1" hangingPunct="1">
              <a:lnSpc>
                <a:spcPct val="80000"/>
              </a:lnSpc>
              <a:buFont typeface="Wingdings" pitchFamily="2" charset="2"/>
              <a:buNone/>
            </a:pPr>
            <a:endParaRPr lang="tr-TR" altLang="tr-TR" sz="1800" b="1" smtClean="0">
              <a:solidFill>
                <a:srgbClr val="000000"/>
              </a:solidFill>
            </a:endParaRPr>
          </a:p>
          <a:p>
            <a:pPr eaLnBrk="1" hangingPunct="1">
              <a:lnSpc>
                <a:spcPct val="80000"/>
              </a:lnSpc>
            </a:pPr>
            <a:r>
              <a:rPr lang="tr-TR" altLang="tr-TR" sz="1800" b="1" smtClean="0">
                <a:solidFill>
                  <a:srgbClr val="FF0000"/>
                </a:solidFill>
              </a:rPr>
              <a:t>Yabancı Dil puanı (DİL): </a:t>
            </a:r>
          </a:p>
          <a:p>
            <a:pPr eaLnBrk="1" hangingPunct="1">
              <a:lnSpc>
                <a:spcPct val="80000"/>
              </a:lnSpc>
              <a:buFont typeface="Wingdings" pitchFamily="2" charset="2"/>
              <a:buNone/>
            </a:pPr>
            <a:r>
              <a:rPr lang="tr-TR" altLang="tr-TR" sz="1800" b="1" smtClean="0">
                <a:solidFill>
                  <a:srgbClr val="000000"/>
                </a:solidFill>
              </a:rPr>
              <a:t>           LYS-5 (İng, Almanca, Fransızca) testlerini çözecektir.</a:t>
            </a:r>
          </a:p>
          <a:p>
            <a:pPr eaLnBrk="1" hangingPunct="1">
              <a:lnSpc>
                <a:spcPct val="80000"/>
              </a:lnSpc>
              <a:buFont typeface="Wingdings" pitchFamily="2" charset="2"/>
              <a:buNone/>
            </a:pPr>
            <a:r>
              <a:rPr lang="tr-TR" altLang="tr-TR" sz="1800" smtClean="0"/>
              <a:t>              </a:t>
            </a:r>
          </a:p>
          <a:p>
            <a:pPr eaLnBrk="1" hangingPunct="1">
              <a:lnSpc>
                <a:spcPct val="80000"/>
              </a:lnSpc>
              <a:buFont typeface="Wingdings" pitchFamily="2" charset="2"/>
              <a:buNone/>
            </a:pPr>
            <a:r>
              <a:rPr lang="tr-TR" altLang="tr-TR" sz="1400"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371600" y="773113"/>
            <a:ext cx="7378700" cy="1143000"/>
          </a:xfrm>
        </p:spPr>
        <p:txBody>
          <a:bodyPr/>
          <a:lstStyle/>
          <a:p>
            <a:pPr eaLnBrk="1" hangingPunct="1"/>
            <a:r>
              <a:rPr lang="tr-TR" altLang="tr-TR" sz="3200" b="1" smtClean="0">
                <a:solidFill>
                  <a:srgbClr val="FF0000"/>
                </a:solidFill>
              </a:rPr>
              <a:t>LYS TESTLERİNİN </a:t>
            </a:r>
            <a:r>
              <a:rPr lang="tr-TR" altLang="tr-TR" sz="3200" b="1" u="sng" smtClean="0">
                <a:solidFill>
                  <a:srgbClr val="FF0000"/>
                </a:solidFill>
              </a:rPr>
              <a:t>LYS PUANLARINA</a:t>
            </a:r>
            <a:r>
              <a:rPr lang="tr-TR" altLang="tr-TR" sz="3200" b="1" smtClean="0">
                <a:solidFill>
                  <a:srgbClr val="FF0000"/>
                </a:solidFill>
              </a:rPr>
              <a:t> KATKISI NE KADAR-1</a:t>
            </a:r>
            <a:br>
              <a:rPr lang="tr-TR" altLang="tr-TR" sz="3200" b="1" smtClean="0">
                <a:solidFill>
                  <a:srgbClr val="FF0000"/>
                </a:solidFill>
              </a:rPr>
            </a:br>
            <a:endParaRPr lang="tr-TR" altLang="tr-TR" sz="3200" b="1" smtClean="0">
              <a:solidFill>
                <a:srgbClr val="FF0000"/>
              </a:solidFill>
            </a:endParaRPr>
          </a:p>
        </p:txBody>
      </p:sp>
      <p:sp>
        <p:nvSpPr>
          <p:cNvPr id="63491" name="Rectangle 3"/>
          <p:cNvSpPr>
            <a:spLocks noGrp="1" noChangeArrowheads="1"/>
          </p:cNvSpPr>
          <p:nvPr>
            <p:ph type="body" idx="1"/>
          </p:nvPr>
        </p:nvSpPr>
        <p:spPr>
          <a:xfrm>
            <a:off x="809625" y="2355850"/>
            <a:ext cx="7958138" cy="3881438"/>
          </a:xfrm>
        </p:spPr>
        <p:txBody>
          <a:bodyPr/>
          <a:lstStyle/>
          <a:p>
            <a:pPr algn="just" eaLnBrk="1" hangingPunct="1">
              <a:lnSpc>
                <a:spcPct val="80000"/>
              </a:lnSpc>
              <a:buFont typeface="Wingdings" pitchFamily="2" charset="2"/>
              <a:buNone/>
            </a:pPr>
            <a:r>
              <a:rPr lang="tr-TR" altLang="tr-TR" sz="2000" b="1" dirty="0" smtClean="0"/>
              <a:t>	</a:t>
            </a:r>
            <a:r>
              <a:rPr lang="tr-TR" altLang="tr-TR" sz="2000" b="1" dirty="0" smtClean="0">
                <a:solidFill>
                  <a:srgbClr val="000000"/>
                </a:solidFill>
              </a:rPr>
              <a:t>LYS </a:t>
            </a:r>
            <a:r>
              <a:rPr lang="tr-TR" altLang="tr-TR" sz="2000" dirty="0" smtClean="0">
                <a:solidFill>
                  <a:srgbClr val="000000"/>
                </a:solidFill>
              </a:rPr>
              <a:t>testlerinin LYS puan türlerine katkısı</a:t>
            </a:r>
            <a:r>
              <a:rPr lang="tr-TR" altLang="tr-TR" sz="2000" b="1" dirty="0" smtClean="0">
                <a:solidFill>
                  <a:srgbClr val="000000"/>
                </a:solidFill>
              </a:rPr>
              <a:t> </a:t>
            </a:r>
            <a:r>
              <a:rPr lang="tr-TR" altLang="tr-TR" sz="2000" b="1" dirty="0" smtClean="0">
                <a:solidFill>
                  <a:srgbClr val="0033CC"/>
                </a:solidFill>
              </a:rPr>
              <a:t>en fazla %60 (</a:t>
            </a:r>
            <a:r>
              <a:rPr lang="tr-TR" altLang="tr-TR" sz="2000" b="1" dirty="0" smtClean="0">
                <a:solidFill>
                  <a:schemeClr val="folHlink"/>
                </a:solidFill>
              </a:rPr>
              <a:t>*</a:t>
            </a:r>
            <a:r>
              <a:rPr lang="tr-TR" altLang="tr-TR" sz="2000" b="1" dirty="0" smtClean="0">
                <a:solidFill>
                  <a:srgbClr val="0033CC"/>
                </a:solidFill>
              </a:rPr>
              <a:t>240 puan)</a:t>
            </a:r>
            <a:r>
              <a:rPr lang="tr-TR" altLang="tr-TR" sz="2000" b="1" dirty="0" smtClean="0">
                <a:solidFill>
                  <a:srgbClr val="000000"/>
                </a:solidFill>
              </a:rPr>
              <a:t> </a:t>
            </a:r>
            <a:r>
              <a:rPr lang="tr-TR" altLang="tr-TR" sz="2000" dirty="0" err="1" smtClean="0">
                <a:solidFill>
                  <a:srgbClr val="000000"/>
                </a:solidFill>
              </a:rPr>
              <a:t>dır</a:t>
            </a:r>
            <a:r>
              <a:rPr lang="tr-TR" altLang="tr-TR" sz="2000" dirty="0" smtClean="0">
                <a:solidFill>
                  <a:srgbClr val="000000"/>
                </a:solidFill>
              </a:rPr>
              <a:t>.</a:t>
            </a:r>
          </a:p>
          <a:p>
            <a:pPr algn="just" eaLnBrk="1" hangingPunct="1">
              <a:lnSpc>
                <a:spcPct val="80000"/>
              </a:lnSpc>
              <a:buFont typeface="Wingdings" pitchFamily="2" charset="2"/>
              <a:buNone/>
            </a:pPr>
            <a:r>
              <a:rPr lang="tr-TR" altLang="tr-TR" sz="2000" dirty="0" smtClean="0">
                <a:solidFill>
                  <a:srgbClr val="000000"/>
                </a:solidFill>
              </a:rPr>
              <a:t> </a:t>
            </a:r>
            <a:endParaRPr lang="tr-TR" altLang="tr-TR" sz="2000" b="1" dirty="0" smtClean="0">
              <a:solidFill>
                <a:srgbClr val="000000"/>
              </a:solidFill>
            </a:endParaRPr>
          </a:p>
          <a:p>
            <a:pPr algn="just" eaLnBrk="1" hangingPunct="1">
              <a:lnSpc>
                <a:spcPct val="80000"/>
              </a:lnSpc>
              <a:buFont typeface="Wingdings" pitchFamily="2" charset="2"/>
              <a:buNone/>
            </a:pPr>
            <a:r>
              <a:rPr lang="tr-TR" altLang="tr-TR" sz="2000" b="1" dirty="0" smtClean="0">
                <a:solidFill>
                  <a:srgbClr val="000000"/>
                </a:solidFill>
              </a:rPr>
              <a:t>	</a:t>
            </a:r>
            <a:r>
              <a:rPr lang="tr-TR" altLang="tr-TR" sz="2000" b="1" dirty="0" smtClean="0">
                <a:solidFill>
                  <a:schemeClr val="folHlink"/>
                </a:solidFill>
              </a:rPr>
              <a:t>*Uyarı:</a:t>
            </a:r>
            <a:r>
              <a:rPr lang="tr-TR" altLang="tr-TR" sz="2000" dirty="0" smtClean="0">
                <a:solidFill>
                  <a:srgbClr val="000000"/>
                </a:solidFill>
              </a:rPr>
              <a:t> LYS Ham Puanları 100–500 puan arasında değişmektedir (Okul puanı da bu ham puanın üstüne eklenerek yerleştirme puanları ortaya çıkmaktadır). Bu 240 ham puan LYS testlerinden alınabilecek en fazla puandır. Diğer kalan 160 puan YGS testlerinden alınabilmektedir ve bu durum 15, 16 ve 17. slaytlarda açıklanmıştır. </a:t>
            </a:r>
          </a:p>
          <a:p>
            <a:pPr algn="just" eaLnBrk="1" hangingPunct="1">
              <a:lnSpc>
                <a:spcPct val="80000"/>
              </a:lnSpc>
              <a:buFont typeface="Wingdings" pitchFamily="2" charset="2"/>
              <a:buNone/>
            </a:pPr>
            <a:r>
              <a:rPr lang="tr-TR" altLang="tr-TR" sz="2000" dirty="0" smtClean="0">
                <a:solidFill>
                  <a:srgbClr val="000000"/>
                </a:solidFill>
              </a:rPr>
              <a:t> </a:t>
            </a:r>
          </a:p>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buFont typeface="Wingdings" pitchFamily="2" charset="2"/>
              <a:buNone/>
            </a:pPr>
            <a:r>
              <a:rPr lang="tr-TR" altLang="tr-TR" sz="2000" b="1" dirty="0" smtClean="0">
                <a:solidFill>
                  <a:srgbClr val="000000"/>
                </a:solidFill>
              </a:rPr>
              <a:t>	* İlgili LYS testlerinin MF–1</a:t>
            </a:r>
            <a:r>
              <a:rPr lang="tr-TR" altLang="tr-TR" sz="2000" dirty="0" smtClean="0">
                <a:solidFill>
                  <a:srgbClr val="000000"/>
                </a:solidFill>
              </a:rPr>
              <a:t> puan türüne getirdiği %60 </a:t>
            </a:r>
            <a:r>
              <a:rPr lang="tr-TR" altLang="tr-TR" sz="2000" dirty="0" err="1" smtClean="0">
                <a:solidFill>
                  <a:srgbClr val="000000"/>
                </a:solidFill>
              </a:rPr>
              <a:t>lık</a:t>
            </a:r>
            <a:r>
              <a:rPr lang="tr-TR" altLang="tr-TR" sz="2000" dirty="0" smtClean="0">
                <a:solidFill>
                  <a:srgbClr val="000000"/>
                </a:solidFill>
              </a:rPr>
              <a:t> etkiyi (240 puanlık) bir örnek göstererek açıklayalım.</a:t>
            </a:r>
          </a:p>
          <a:p>
            <a:pPr algn="just" eaLnBrk="1" hangingPunct="1">
              <a:lnSpc>
                <a:spcPct val="80000"/>
              </a:lnSpc>
              <a:buFont typeface="Wingdings" pitchFamily="2" charset="2"/>
              <a:buNone/>
            </a:pPr>
            <a:r>
              <a:rPr lang="tr-TR" altLang="tr-TR" sz="1400" dirty="0" smtClean="0">
                <a:solidFill>
                  <a:srgbClr val="000000"/>
                </a:solidFill>
              </a:rPr>
              <a:t/>
            </a:r>
            <a:br>
              <a:rPr lang="tr-TR" altLang="tr-TR" sz="1400" dirty="0" smtClean="0">
                <a:solidFill>
                  <a:srgbClr val="000000"/>
                </a:solidFill>
              </a:rPr>
            </a:br>
            <a:endParaRPr lang="tr-TR" altLang="tr-TR" sz="1400" dirty="0" smtClean="0">
              <a:solidFill>
                <a:srgbClr val="0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331913" y="836613"/>
            <a:ext cx="7378700" cy="1143000"/>
          </a:xfrm>
        </p:spPr>
        <p:txBody>
          <a:bodyPr/>
          <a:lstStyle/>
          <a:p>
            <a:pPr eaLnBrk="1" hangingPunct="1"/>
            <a:r>
              <a:rPr lang="tr-TR" altLang="tr-TR" sz="3200" b="1" smtClean="0">
                <a:solidFill>
                  <a:srgbClr val="FF0000"/>
                </a:solidFill>
              </a:rPr>
              <a:t>LYS TESTLERİNİN </a:t>
            </a:r>
            <a:r>
              <a:rPr lang="tr-TR" altLang="tr-TR" sz="3200" b="1" u="sng" smtClean="0">
                <a:solidFill>
                  <a:srgbClr val="FF0000"/>
                </a:solidFill>
              </a:rPr>
              <a:t>LYS PUANLARINA</a:t>
            </a:r>
            <a:r>
              <a:rPr lang="tr-TR" altLang="tr-TR" sz="3200" b="1" smtClean="0">
                <a:solidFill>
                  <a:srgbClr val="FF0000"/>
                </a:solidFill>
              </a:rPr>
              <a:t> KATKISI NE KADAR-2</a:t>
            </a:r>
            <a:br>
              <a:rPr lang="tr-TR" altLang="tr-TR" sz="3200" b="1" smtClean="0">
                <a:solidFill>
                  <a:srgbClr val="FF0000"/>
                </a:solidFill>
              </a:rPr>
            </a:br>
            <a:endParaRPr lang="tr-TR" altLang="tr-TR" sz="3200" b="1" smtClean="0">
              <a:solidFill>
                <a:srgbClr val="FF0000"/>
              </a:solidFill>
            </a:endParaRPr>
          </a:p>
        </p:txBody>
      </p:sp>
      <p:sp>
        <p:nvSpPr>
          <p:cNvPr id="64515" name="Rectangle 3"/>
          <p:cNvSpPr>
            <a:spLocks noGrp="1" noChangeArrowheads="1"/>
          </p:cNvSpPr>
          <p:nvPr>
            <p:ph type="body" idx="1"/>
          </p:nvPr>
        </p:nvSpPr>
        <p:spPr>
          <a:xfrm>
            <a:off x="809625" y="2205038"/>
            <a:ext cx="8083550" cy="4454525"/>
          </a:xfrm>
        </p:spPr>
        <p:txBody>
          <a:bodyPr/>
          <a:lstStyle/>
          <a:p>
            <a:pPr algn="just" eaLnBrk="1" hangingPunct="1">
              <a:lnSpc>
                <a:spcPct val="80000"/>
              </a:lnSpc>
            </a:pPr>
            <a:r>
              <a:rPr lang="tr-TR" altLang="tr-TR" sz="1800" b="1" dirty="0" smtClean="0">
                <a:solidFill>
                  <a:srgbClr val="0033CC"/>
                </a:solidFill>
              </a:rPr>
              <a:t>MF–1 puan türünün</a:t>
            </a:r>
            <a:r>
              <a:rPr lang="tr-TR" altLang="tr-TR" sz="1800" dirty="0" smtClean="0">
                <a:solidFill>
                  <a:srgbClr val="000000"/>
                </a:solidFill>
              </a:rPr>
              <a:t> oluşmasında %60 pay oluşturan LYS testleri LYS–1 (Matematik) ve LYS–2 (Fen Grubu) testleridir. Bu testlerin %60 </a:t>
            </a:r>
            <a:r>
              <a:rPr lang="tr-TR" altLang="tr-TR" sz="1800" dirty="0" err="1" smtClean="0">
                <a:solidFill>
                  <a:srgbClr val="000000"/>
                </a:solidFill>
              </a:rPr>
              <a:t>lık</a:t>
            </a:r>
            <a:r>
              <a:rPr lang="tr-TR" altLang="tr-TR" sz="1800" dirty="0" smtClean="0">
                <a:solidFill>
                  <a:srgbClr val="000000"/>
                </a:solidFill>
              </a:rPr>
              <a:t> etkisinin dağılımı aşağıdaki gibidir.</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Matematik %26 (LYS–1 sınavındaki 50 matematik)</a:t>
            </a:r>
          </a:p>
          <a:p>
            <a:pPr algn="just" eaLnBrk="1" hangingPunct="1">
              <a:lnSpc>
                <a:spcPct val="80000"/>
              </a:lnSpc>
              <a:buFont typeface="Wingdings" pitchFamily="2" charset="2"/>
              <a:buNone/>
            </a:pPr>
            <a:r>
              <a:rPr lang="tr-TR" altLang="tr-TR" sz="1800" dirty="0" smtClean="0">
                <a:solidFill>
                  <a:srgbClr val="000000"/>
                </a:solidFill>
              </a:rPr>
              <a:t>	Geometri %13 (LYS–1 sınavındaki 30 geometri)</a:t>
            </a:r>
          </a:p>
          <a:p>
            <a:pPr algn="just" eaLnBrk="1" hangingPunct="1">
              <a:lnSpc>
                <a:spcPct val="80000"/>
              </a:lnSpc>
              <a:buFont typeface="Wingdings" pitchFamily="2" charset="2"/>
              <a:buNone/>
            </a:pPr>
            <a:r>
              <a:rPr lang="tr-TR" altLang="tr-TR" sz="1800" dirty="0" smtClean="0">
                <a:solidFill>
                  <a:srgbClr val="000000"/>
                </a:solidFill>
              </a:rPr>
              <a:t>	Fizik %13 (LYS–2 sınavındaki 30 fizik)</a:t>
            </a:r>
          </a:p>
          <a:p>
            <a:pPr algn="just" eaLnBrk="1" hangingPunct="1">
              <a:lnSpc>
                <a:spcPct val="80000"/>
              </a:lnSpc>
              <a:buFont typeface="Wingdings" pitchFamily="2" charset="2"/>
              <a:buNone/>
            </a:pPr>
            <a:r>
              <a:rPr lang="tr-TR" altLang="tr-TR" sz="1800" dirty="0" smtClean="0">
                <a:solidFill>
                  <a:srgbClr val="000000"/>
                </a:solidFill>
              </a:rPr>
              <a:t>	Kimya %6 (LYS–2 sınavındaki 30 kimya)</a:t>
            </a:r>
          </a:p>
          <a:p>
            <a:pPr algn="just" eaLnBrk="1" hangingPunct="1">
              <a:lnSpc>
                <a:spcPct val="80000"/>
              </a:lnSpc>
              <a:buFont typeface="Wingdings" pitchFamily="2" charset="2"/>
              <a:buNone/>
            </a:pPr>
            <a:r>
              <a:rPr lang="tr-TR" altLang="tr-TR" sz="1800" dirty="0" smtClean="0">
                <a:solidFill>
                  <a:srgbClr val="000000"/>
                </a:solidFill>
              </a:rPr>
              <a:t>	Biyoloji %5 (LYS–2 sınavındaki 30 biyoloji)</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26+13+13+6+5= %60</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Görüldüğü üzere %60 </a:t>
            </a:r>
            <a:r>
              <a:rPr lang="tr-TR" altLang="tr-TR" sz="1800" dirty="0" err="1" smtClean="0">
                <a:solidFill>
                  <a:srgbClr val="000000"/>
                </a:solidFill>
              </a:rPr>
              <a:t>lık</a:t>
            </a:r>
            <a:r>
              <a:rPr lang="tr-TR" altLang="tr-TR" sz="1800" dirty="0" smtClean="0">
                <a:solidFill>
                  <a:srgbClr val="000000"/>
                </a:solidFill>
              </a:rPr>
              <a:t> etkide </a:t>
            </a:r>
            <a:r>
              <a:rPr lang="tr-TR" altLang="tr-TR" sz="1800" b="1" dirty="0" smtClean="0">
                <a:solidFill>
                  <a:srgbClr val="FF0000"/>
                </a:solidFill>
              </a:rPr>
              <a:t>LYS–1</a:t>
            </a:r>
            <a:r>
              <a:rPr lang="tr-TR" altLang="tr-TR" sz="1800" dirty="0" smtClean="0">
                <a:solidFill>
                  <a:srgbClr val="000000"/>
                </a:solidFill>
              </a:rPr>
              <a:t> sınavının etkisi toplamda </a:t>
            </a:r>
            <a:r>
              <a:rPr lang="tr-TR" altLang="tr-TR" sz="1800" b="1" dirty="0" smtClean="0">
                <a:solidFill>
                  <a:srgbClr val="FF0000"/>
                </a:solidFill>
              </a:rPr>
              <a:t>%39 iken</a:t>
            </a:r>
            <a:r>
              <a:rPr lang="tr-TR" altLang="tr-TR" sz="1800" dirty="0" smtClean="0">
                <a:solidFill>
                  <a:srgbClr val="000000"/>
                </a:solidFill>
              </a:rPr>
              <a:t>, </a:t>
            </a:r>
            <a:r>
              <a:rPr lang="tr-TR" altLang="tr-TR" sz="1800" b="1" dirty="0" smtClean="0">
                <a:solidFill>
                  <a:srgbClr val="3333CC"/>
                </a:solidFill>
              </a:rPr>
              <a:t>LYS–2 </a:t>
            </a:r>
            <a:r>
              <a:rPr lang="tr-TR" altLang="tr-TR" sz="1800" dirty="0" smtClean="0">
                <a:solidFill>
                  <a:srgbClr val="000000"/>
                </a:solidFill>
              </a:rPr>
              <a:t>sınavının etkisi toplamda </a:t>
            </a:r>
            <a:r>
              <a:rPr lang="tr-TR" altLang="tr-TR" sz="1800" b="1" dirty="0" smtClean="0">
                <a:solidFill>
                  <a:srgbClr val="3333CC"/>
                </a:solidFill>
              </a:rPr>
              <a:t>%21’de</a:t>
            </a:r>
            <a:r>
              <a:rPr lang="tr-TR" altLang="tr-TR" sz="1800" dirty="0" smtClean="0">
                <a:solidFill>
                  <a:srgbClr val="000000"/>
                </a:solidFill>
              </a:rPr>
              <a:t> kalmaktadır. Bu LYS-1 ve LYS-2 sınavlarının MF puanlarına etkisi MF-1, MF-2, MF-3 ve MF-4 puan türlerinde değişiklik göstermektedir. </a:t>
            </a:r>
          </a:p>
          <a:p>
            <a:pPr algn="just" eaLnBrk="1" hangingPunct="1">
              <a:lnSpc>
                <a:spcPct val="80000"/>
              </a:lnSpc>
              <a:buFont typeface="Wingdings" pitchFamily="2" charset="2"/>
              <a:buNone/>
            </a:pPr>
            <a:endParaRPr lang="tr-TR" altLang="tr-TR" sz="1200" b="1" dirty="0" smtClean="0">
              <a:solidFill>
                <a:srgbClr val="000000"/>
              </a:solidFill>
            </a:endParaRPr>
          </a:p>
          <a:p>
            <a:pPr algn="just" eaLnBrk="1" hangingPunct="1">
              <a:lnSpc>
                <a:spcPct val="80000"/>
              </a:lnSpc>
              <a:buFont typeface="Wingdings" pitchFamily="2" charset="2"/>
              <a:buNone/>
            </a:pPr>
            <a:r>
              <a:rPr lang="tr-TR" altLang="tr-TR" sz="1800" b="1" dirty="0" smtClean="0">
                <a:solidFill>
                  <a:schemeClr val="folHlink"/>
                </a:solidFill>
              </a:rPr>
              <a:t>	Not:</a:t>
            </a:r>
            <a:r>
              <a:rPr lang="tr-TR" altLang="tr-TR" sz="1800" dirty="0" smtClean="0">
                <a:solidFill>
                  <a:srgbClr val="000000"/>
                </a:solidFill>
              </a:rPr>
              <a:t> Diğer puan türleri ve katkıları sonraki slaytlarda (35, 36, 37 ve 38) tablo halinde yer almaktadır.</a:t>
            </a:r>
          </a:p>
          <a:p>
            <a:pPr eaLnBrk="1" hangingPunct="1">
              <a:lnSpc>
                <a:spcPct val="80000"/>
              </a:lnSpc>
            </a:pPr>
            <a:endParaRPr lang="tr-TR" altLang="tr-TR" sz="18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260648"/>
            <a:ext cx="8640960" cy="5832648"/>
          </a:xfrm>
        </p:spPr>
      </p:pic>
    </p:spTree>
    <p:extLst>
      <p:ext uri="{BB962C8B-B14F-4D97-AF65-F5344CB8AC3E}">
        <p14:creationId xmlns:p14="http://schemas.microsoft.com/office/powerpoint/2010/main" val="2714314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70"/>
          <p:cNvSpPr>
            <a:spLocks noGrp="1" noChangeArrowheads="1"/>
          </p:cNvSpPr>
          <p:nvPr>
            <p:ph type="title"/>
          </p:nvPr>
        </p:nvSpPr>
        <p:spPr>
          <a:xfrm>
            <a:off x="1514475" y="404813"/>
            <a:ext cx="5937250" cy="1143000"/>
          </a:xfrm>
        </p:spPr>
        <p:txBody>
          <a:bodyPr/>
          <a:lstStyle/>
          <a:p>
            <a:pPr eaLnBrk="1" hangingPunct="1"/>
            <a:r>
              <a:rPr lang="tr-TR" altLang="tr-TR" sz="3200" b="1" smtClean="0">
                <a:solidFill>
                  <a:srgbClr val="0033CC"/>
                </a:solidFill>
              </a:rPr>
              <a:t>MF (SAYISAL) PUAN TÜRLERİ</a:t>
            </a:r>
          </a:p>
        </p:txBody>
      </p:sp>
      <p:graphicFrame>
        <p:nvGraphicFramePr>
          <p:cNvPr id="5" name="Group 78"/>
          <p:cNvGraphicFramePr>
            <a:graphicFrameLocks/>
          </p:cNvGraphicFramePr>
          <p:nvPr/>
        </p:nvGraphicFramePr>
        <p:xfrm>
          <a:off x="571500" y="1385888"/>
          <a:ext cx="8143876" cy="3267077"/>
        </p:xfrm>
        <a:graphic>
          <a:graphicData uri="http://schemas.openxmlformats.org/drawingml/2006/table">
            <a:tbl>
              <a:tblPr/>
              <a:tblGrid>
                <a:gridCol w="815188"/>
                <a:gridCol w="914485"/>
                <a:gridCol w="714290"/>
                <a:gridCol w="813587"/>
                <a:gridCol w="815188"/>
                <a:gridCol w="813587"/>
                <a:gridCol w="815189"/>
                <a:gridCol w="813587"/>
                <a:gridCol w="815188"/>
                <a:gridCol w="813587"/>
              </a:tblGrid>
              <a:tr h="369763">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TESTLERİN AĞIRLIKLARI (% OLARAK)</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25862">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YGS</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LYS-2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CC"/>
                    </a:solidFill>
                  </a:tcPr>
                </a:tc>
                <a:tc hMerge="1">
                  <a:txBody>
                    <a:bodyPr/>
                    <a:lstStyle/>
                    <a:p>
                      <a:endParaRPr lang="tr-TR"/>
                    </a:p>
                  </a:txBody>
                  <a:tcPr/>
                </a:tc>
                <a:tc hMerge="1">
                  <a:txBody>
                    <a:bodyPr/>
                    <a:lstStyle/>
                    <a:p>
                      <a:endParaRPr lang="tr-TR"/>
                    </a:p>
                  </a:txBody>
                  <a:tcPr/>
                </a:tc>
              </a:tr>
              <a:tr h="579096">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Türkçe</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Bil</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err="1" smtClean="0">
                          <a:ln>
                            <a:noFill/>
                          </a:ln>
                          <a:solidFill>
                            <a:srgbClr val="3333CC"/>
                          </a:solidFill>
                          <a:effectLst/>
                          <a:latin typeface="Century Gothic" pitchFamily="34" charset="0"/>
                        </a:rPr>
                        <a:t>Tem.Mat</a:t>
                      </a:r>
                      <a:endParaRPr kumimoji="0" lang="tr-TR" sz="1600" b="1" i="0" u="none" strike="noStrike" cap="none" normalizeH="0" baseline="0" dirty="0" smtClean="0">
                        <a:ln>
                          <a:noFill/>
                        </a:ln>
                        <a:solidFill>
                          <a:srgbClr val="3333CC"/>
                        </a:solidFill>
                        <a:effectLst/>
                        <a:latin typeface="Century Gothic" pitchFamily="34" charset="0"/>
                      </a:endParaRP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Fen Bil.</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Mat.</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Geo.</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Fiz.</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Kim.</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Biy.</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8</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10</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037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sp>
        <p:nvSpPr>
          <p:cNvPr id="65613" name="Text Box 483"/>
          <p:cNvSpPr txBox="1">
            <a:spLocks noChangeArrowheads="1"/>
          </p:cNvSpPr>
          <p:nvPr/>
        </p:nvSpPr>
        <p:spPr bwMode="auto">
          <a:xfrm>
            <a:off x="93663" y="4797425"/>
            <a:ext cx="8928100"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300" b="1" dirty="0">
                <a:solidFill>
                  <a:srgbClr val="FF0000"/>
                </a:solidFill>
              </a:rPr>
              <a:t>MF–1 Puan türü:</a:t>
            </a:r>
            <a:r>
              <a:rPr lang="tr-TR" altLang="tr-TR" sz="1300" b="1" dirty="0">
                <a:solidFill>
                  <a:srgbClr val="000000"/>
                </a:solidFill>
              </a:rPr>
              <a:t> </a:t>
            </a:r>
            <a:r>
              <a:rPr lang="tr-TR" altLang="tr-TR" sz="1300" b="1" dirty="0" err="1">
                <a:solidFill>
                  <a:srgbClr val="000000"/>
                </a:solidFill>
              </a:rPr>
              <a:t>Aktüerya</a:t>
            </a:r>
            <a:r>
              <a:rPr lang="tr-TR" altLang="tr-TR" sz="1300" b="1" dirty="0">
                <a:solidFill>
                  <a:srgbClr val="000000"/>
                </a:solidFill>
              </a:rPr>
              <a:t>, İstatistik, Matematik, Matematik Öğretmenliği, Matematik Mühendisliği, Astronomi ve Uzay Bilimleri gibi bölümler için kullanılacak.</a:t>
            </a:r>
          </a:p>
          <a:p>
            <a:pPr algn="just" eaLnBrk="1" hangingPunct="1"/>
            <a:r>
              <a:rPr lang="tr-TR" altLang="tr-TR" sz="1300" b="1" dirty="0">
                <a:solidFill>
                  <a:srgbClr val="FF0000"/>
                </a:solidFill>
              </a:rPr>
              <a:t>MF–2 Puan türü:</a:t>
            </a:r>
            <a:r>
              <a:rPr lang="tr-TR" altLang="tr-TR" sz="1300" b="1" dirty="0">
                <a:solidFill>
                  <a:srgbClr val="000000"/>
                </a:solidFill>
              </a:rPr>
              <a:t> Biyoloji, Fizik, Kimya bölümleri, Biyoloji, Fizik Öğretmenlikleri, Fen Bilgisi Öğretmenliği, Su ürünleri Mühendisliği, Bahçe Bitkileri ve Zootekni gibi bölümler için kullanılacak.</a:t>
            </a:r>
          </a:p>
          <a:p>
            <a:pPr algn="just" eaLnBrk="1" hangingPunct="1"/>
            <a:r>
              <a:rPr lang="tr-TR" altLang="tr-TR" sz="1300" b="1" dirty="0">
                <a:solidFill>
                  <a:srgbClr val="FF0000"/>
                </a:solidFill>
              </a:rPr>
              <a:t>MF–3 Puan türü:</a:t>
            </a:r>
            <a:r>
              <a:rPr lang="tr-TR" altLang="tr-TR" sz="1300" b="1" dirty="0">
                <a:solidFill>
                  <a:srgbClr val="000000"/>
                </a:solidFill>
              </a:rPr>
              <a:t> Tıp, Diş Hekimliği, Eczacılık, Moleküler Biyoloji ve Genetik, Beslenme ve Diyetetik, Fizyoterapi, </a:t>
            </a:r>
            <a:r>
              <a:rPr lang="tr-TR" altLang="tr-TR" sz="1300" b="1" dirty="0" err="1">
                <a:solidFill>
                  <a:srgbClr val="000000"/>
                </a:solidFill>
              </a:rPr>
              <a:t>Odyoloji</a:t>
            </a:r>
            <a:r>
              <a:rPr lang="tr-TR" altLang="tr-TR" sz="1300" b="1" dirty="0">
                <a:solidFill>
                  <a:srgbClr val="000000"/>
                </a:solidFill>
              </a:rPr>
              <a:t>, </a:t>
            </a:r>
            <a:r>
              <a:rPr lang="tr-TR" altLang="tr-TR" sz="1300" b="1" dirty="0" err="1">
                <a:solidFill>
                  <a:srgbClr val="000000"/>
                </a:solidFill>
              </a:rPr>
              <a:t>Ergoterapi</a:t>
            </a:r>
            <a:r>
              <a:rPr lang="tr-TR" altLang="tr-TR" sz="1300" b="1" dirty="0">
                <a:solidFill>
                  <a:srgbClr val="000000"/>
                </a:solidFill>
              </a:rPr>
              <a:t>, Dil ve Konuşma Terapi, Gerontoloji , Hemşirelik, Ebelik, Veteriner gibi bölümler için kullanılacak.</a:t>
            </a:r>
          </a:p>
          <a:p>
            <a:pPr algn="just" eaLnBrk="1" hangingPunct="1"/>
            <a:r>
              <a:rPr lang="tr-TR" altLang="tr-TR" sz="1300" b="1" dirty="0">
                <a:solidFill>
                  <a:srgbClr val="FF0000"/>
                </a:solidFill>
              </a:rPr>
              <a:t>MF–4 Puan türü:</a:t>
            </a:r>
            <a:r>
              <a:rPr lang="tr-TR" altLang="tr-TR" sz="1300" b="1" dirty="0">
                <a:solidFill>
                  <a:srgbClr val="000000"/>
                </a:solidFill>
              </a:rPr>
              <a:t> Bilgisayar, Bilgisayar sistemleri, İnşaat, Makine, Çevre, Deniz Ulaştırma, Gıda, Elektrik, Elektronik, Mimarlık, İç Mimarlık, Endüstri, Gemi İnşaatı Mühendislikleri gibi bölümler için kullanılacak.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72"/>
          <p:cNvSpPr>
            <a:spLocks noGrp="1" noChangeArrowheads="1"/>
          </p:cNvSpPr>
          <p:nvPr>
            <p:ph type="title"/>
          </p:nvPr>
        </p:nvSpPr>
        <p:spPr>
          <a:xfrm>
            <a:off x="1371600" y="609600"/>
            <a:ext cx="6080125" cy="731838"/>
          </a:xfrm>
        </p:spPr>
        <p:txBody>
          <a:bodyPr/>
          <a:lstStyle/>
          <a:p>
            <a:pPr algn="ctr" eaLnBrk="1" hangingPunct="1"/>
            <a:r>
              <a:rPr lang="tr-TR" altLang="tr-TR" sz="3200" b="1" smtClean="0">
                <a:solidFill>
                  <a:srgbClr val="0033CC"/>
                </a:solidFill>
              </a:rPr>
              <a:t>TM (EA) PUAN TÜRLERİ</a:t>
            </a:r>
          </a:p>
        </p:txBody>
      </p:sp>
      <p:graphicFrame>
        <p:nvGraphicFramePr>
          <p:cNvPr id="6" name="Group 62"/>
          <p:cNvGraphicFramePr>
            <a:graphicFrameLocks/>
          </p:cNvGraphicFramePr>
          <p:nvPr>
            <p:extLst>
              <p:ext uri="{D42A27DB-BD31-4B8C-83A1-F6EECF244321}">
                <p14:modId xmlns:p14="http://schemas.microsoft.com/office/powerpoint/2010/main" val="3995866058"/>
              </p:ext>
            </p:extLst>
          </p:nvPr>
        </p:nvGraphicFramePr>
        <p:xfrm>
          <a:off x="714375" y="1357313"/>
          <a:ext cx="7786688" cy="3357562"/>
        </p:xfrm>
        <a:graphic>
          <a:graphicData uri="http://schemas.openxmlformats.org/drawingml/2006/table">
            <a:tbl>
              <a:tblPr/>
              <a:tblGrid>
                <a:gridCol w="865188"/>
                <a:gridCol w="865187"/>
                <a:gridCol w="865188"/>
                <a:gridCol w="865187"/>
                <a:gridCol w="865188"/>
                <a:gridCol w="865187"/>
                <a:gridCol w="865188"/>
                <a:gridCol w="865187"/>
                <a:gridCol w="865188"/>
              </a:tblGrid>
              <a:tr h="44358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TESTLERİN AĞIRLIKLARI (% OLARAK)</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30929">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YGS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CC"/>
                    </a:solidFill>
                  </a:tcPr>
                </a:tc>
                <a:tc hMerge="1">
                  <a:txBody>
                    <a:bodyPr/>
                    <a:lstStyle/>
                    <a:p>
                      <a:endParaRPr lang="tr-TR"/>
                    </a:p>
                  </a:txBody>
                  <a:tcPr/>
                </a:tc>
              </a:tr>
              <a:tr h="64787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Türkçe</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3333CC"/>
                          </a:solidFill>
                          <a:effectLst/>
                          <a:latin typeface="Century Gothic" pitchFamily="34" charset="0"/>
                        </a:rPr>
                        <a:t>Bil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Fen Bil.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Mat.</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Geo.</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TD ve Edb.</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15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6047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15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sp>
        <p:nvSpPr>
          <p:cNvPr id="66621" name="Text Box 365"/>
          <p:cNvSpPr txBox="1">
            <a:spLocks noChangeArrowheads="1"/>
          </p:cNvSpPr>
          <p:nvPr/>
        </p:nvSpPr>
        <p:spPr bwMode="auto">
          <a:xfrm>
            <a:off x="539750" y="4873625"/>
            <a:ext cx="82804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500" b="1" dirty="0">
                <a:solidFill>
                  <a:srgbClr val="FF0000"/>
                </a:solidFill>
              </a:rPr>
              <a:t>TM–1 Puan türü:</a:t>
            </a:r>
            <a:r>
              <a:rPr lang="tr-TR" altLang="tr-TR" sz="1500" b="1" dirty="0">
                <a:solidFill>
                  <a:srgbClr val="000000"/>
                </a:solidFill>
              </a:rPr>
              <a:t> İktisat, İşletme, Maliye, ÇEKO, Ekonometri, Bankacılık ve Sigortacılık (Fakülte) Turizm ve Otelcilik (Fakülte), İç Mimarlık ve Çevre Tasarımı gibi bölümler için kullanılacak.</a:t>
            </a:r>
          </a:p>
          <a:p>
            <a:pPr algn="just" eaLnBrk="1" hangingPunct="1"/>
            <a:endParaRPr lang="tr-TR" altLang="tr-TR" sz="800" b="1" dirty="0">
              <a:solidFill>
                <a:srgbClr val="FF0000"/>
              </a:solidFill>
            </a:endParaRPr>
          </a:p>
          <a:p>
            <a:pPr algn="just" eaLnBrk="1" hangingPunct="1"/>
            <a:r>
              <a:rPr lang="tr-TR" altLang="tr-TR" sz="1500" b="1" dirty="0">
                <a:solidFill>
                  <a:srgbClr val="FF0000"/>
                </a:solidFill>
              </a:rPr>
              <a:t>TM–2 Puan türü:</a:t>
            </a:r>
            <a:r>
              <a:rPr lang="tr-TR" altLang="tr-TR" sz="1500" b="1" dirty="0">
                <a:solidFill>
                  <a:srgbClr val="000000"/>
                </a:solidFill>
              </a:rPr>
              <a:t> </a:t>
            </a:r>
            <a:r>
              <a:rPr lang="tr-TR" altLang="tr-TR" sz="1500" b="1" dirty="0" smtClean="0">
                <a:solidFill>
                  <a:srgbClr val="000000"/>
                </a:solidFill>
              </a:rPr>
              <a:t>Kamu </a:t>
            </a:r>
            <a:r>
              <a:rPr lang="tr-TR" altLang="tr-TR" sz="1500" b="1" dirty="0">
                <a:solidFill>
                  <a:srgbClr val="000000"/>
                </a:solidFill>
              </a:rPr>
              <a:t>Yönetimi, Uluslararası İlişkiler ve Sınıf Öğretmenliği gibi bölümler için kullanılacak.</a:t>
            </a:r>
          </a:p>
          <a:p>
            <a:pPr algn="just" eaLnBrk="1" hangingPunct="1"/>
            <a:endParaRPr lang="tr-TR" altLang="tr-TR" sz="800" b="1" dirty="0">
              <a:solidFill>
                <a:srgbClr val="000000"/>
              </a:solidFill>
            </a:endParaRPr>
          </a:p>
          <a:p>
            <a:pPr algn="just" eaLnBrk="1" hangingPunct="1"/>
            <a:r>
              <a:rPr lang="tr-TR" altLang="tr-TR" sz="1500" b="1" dirty="0">
                <a:solidFill>
                  <a:srgbClr val="FF0000"/>
                </a:solidFill>
              </a:rPr>
              <a:t>TM–3 Puan türü:</a:t>
            </a:r>
            <a:r>
              <a:rPr lang="tr-TR" altLang="tr-TR" sz="1500" b="1" dirty="0">
                <a:solidFill>
                  <a:srgbClr val="000000"/>
                </a:solidFill>
              </a:rPr>
              <a:t> </a:t>
            </a:r>
            <a:r>
              <a:rPr lang="tr-TR" altLang="tr-TR" sz="1500" b="1" smtClean="0">
                <a:solidFill>
                  <a:srgbClr val="000000"/>
                </a:solidFill>
              </a:rPr>
              <a:t>Hukuk, Psikoloji</a:t>
            </a:r>
            <a:r>
              <a:rPr lang="tr-TR" altLang="tr-TR" sz="1500" b="1" dirty="0">
                <a:solidFill>
                  <a:srgbClr val="000000"/>
                </a:solidFill>
              </a:rPr>
              <a:t>, Sosyoloji, Felsefe, Rehberlik ve Psikolojik Danışmanlık, Sosyal Hizmet, Antropoloji, Arkeoloji gibi bölümler için kullanılacak.</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163638" y="549275"/>
            <a:ext cx="7153275" cy="946150"/>
          </a:xfrm>
        </p:spPr>
        <p:txBody>
          <a:bodyPr/>
          <a:lstStyle/>
          <a:p>
            <a:pPr algn="ctr" eaLnBrk="1" hangingPunct="1"/>
            <a:r>
              <a:rPr lang="tr-TR" altLang="tr-TR" sz="3200" b="1" smtClean="0">
                <a:solidFill>
                  <a:srgbClr val="0033CC"/>
                </a:solidFill>
              </a:rPr>
              <a:t>TS (SÖZEL) PUAN TÜRLERİ</a:t>
            </a:r>
          </a:p>
        </p:txBody>
      </p:sp>
      <p:graphicFrame>
        <p:nvGraphicFramePr>
          <p:cNvPr id="6" name="Group 56"/>
          <p:cNvGraphicFramePr>
            <a:graphicFrameLocks/>
          </p:cNvGraphicFramePr>
          <p:nvPr/>
        </p:nvGraphicFramePr>
        <p:xfrm>
          <a:off x="468313" y="1428750"/>
          <a:ext cx="8424860" cy="3479801"/>
        </p:xfrm>
        <a:graphic>
          <a:graphicData uri="http://schemas.openxmlformats.org/drawingml/2006/table">
            <a:tbl>
              <a:tblPr/>
              <a:tblGrid>
                <a:gridCol w="842486"/>
                <a:gridCol w="962841"/>
                <a:gridCol w="827441"/>
                <a:gridCol w="737175"/>
                <a:gridCol w="842486"/>
                <a:gridCol w="842486"/>
                <a:gridCol w="962841"/>
                <a:gridCol w="606919"/>
                <a:gridCol w="917667"/>
                <a:gridCol w="882518"/>
              </a:tblGrid>
              <a:tr h="530225">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TESTLERİN AĞIRLIKLARI (% OLARAK)</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54063">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YGS</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LYS-3</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LYS-4</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CC"/>
                    </a:solidFill>
                  </a:tcPr>
                </a:tc>
                <a:tc hMerge="1">
                  <a:txBody>
                    <a:bodyPr/>
                    <a:lstStyle/>
                    <a:p>
                      <a:endParaRPr lang="tr-TR"/>
                    </a:p>
                  </a:txBody>
                  <a:tcPr/>
                </a:tc>
                <a:tc hMerge="1">
                  <a:txBody>
                    <a:bodyPr/>
                    <a:lstStyle/>
                    <a:p>
                      <a:endParaRPr lang="tr-TR"/>
                    </a:p>
                  </a:txBody>
                  <a:tcPr/>
                </a:tc>
              </a:tr>
              <a:tr h="8572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Türkçe</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Bil</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Fen Bil.</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TD ve Edb.</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Tar.</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Fel.Gr</a:t>
                      </a:r>
                      <a:r>
                        <a:rPr kumimoji="0" lang="tr-TR" sz="1700" b="1" i="0" u="none" strike="noStrike" cap="none" normalizeH="0" baseline="0" dirty="0" smtClean="0">
                          <a:ln>
                            <a:noFill/>
                          </a:ln>
                          <a:solidFill>
                            <a:srgbClr val="3333CC"/>
                          </a:solidFill>
                          <a:effectLst/>
                          <a:latin typeface="Century Gothic" pitchFamily="34" charset="0"/>
                        </a:rPr>
                        <a:t>. </a:t>
                      </a:r>
                      <a:r>
                        <a:rPr kumimoji="0" lang="tr-TR" sz="1700" b="1" i="0" u="none" strike="noStrike" cap="none" normalizeH="0" baseline="0" smtClean="0">
                          <a:ln>
                            <a:noFill/>
                          </a:ln>
                          <a:solidFill>
                            <a:srgbClr val="3333CC"/>
                          </a:solidFill>
                          <a:effectLst/>
                          <a:latin typeface="Century Gothic" pitchFamily="34" charset="0"/>
                        </a:rPr>
                        <a:t>Ve Din</a:t>
                      </a:r>
                      <a:endParaRPr kumimoji="0" lang="tr-TR" sz="1700" b="1" i="0" u="none" strike="noStrike" cap="none" normalizeH="0" baseline="0" dirty="0" smtClean="0">
                        <a:ln>
                          <a:noFill/>
                        </a:ln>
                        <a:solidFill>
                          <a:srgbClr val="3333CC"/>
                        </a:solidFill>
                        <a:effectLst/>
                        <a:latin typeface="Century Gothic" pitchFamily="34" charset="0"/>
                      </a:endParaRP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r h="615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TS-1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13</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10</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8</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7</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r h="722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TS-2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18</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10</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bl>
          </a:graphicData>
        </a:graphic>
      </p:graphicFrame>
      <p:sp>
        <p:nvSpPr>
          <p:cNvPr id="67639" name="Text Box 577"/>
          <p:cNvSpPr txBox="1">
            <a:spLocks noChangeArrowheads="1"/>
          </p:cNvSpPr>
          <p:nvPr/>
        </p:nvSpPr>
        <p:spPr bwMode="auto">
          <a:xfrm>
            <a:off x="323850" y="5053013"/>
            <a:ext cx="8496622"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spcBef>
                <a:spcPct val="50000"/>
              </a:spcBef>
            </a:pPr>
            <a:r>
              <a:rPr lang="tr-TR" altLang="tr-TR" sz="1800" b="1" dirty="0">
                <a:solidFill>
                  <a:srgbClr val="FF0000"/>
                </a:solidFill>
              </a:rPr>
              <a:t>TS–1 Puan türü:</a:t>
            </a:r>
            <a:r>
              <a:rPr lang="tr-TR" altLang="tr-TR" sz="1800" b="1" dirty="0">
                <a:solidFill>
                  <a:srgbClr val="000000"/>
                </a:solidFill>
              </a:rPr>
              <a:t> Coğrafya </a:t>
            </a:r>
            <a:r>
              <a:rPr lang="tr-TR" altLang="tr-TR" sz="1800" b="1" dirty="0" smtClean="0">
                <a:solidFill>
                  <a:srgbClr val="000000"/>
                </a:solidFill>
              </a:rPr>
              <a:t>Öğretmenliği, Sosyal </a:t>
            </a:r>
            <a:r>
              <a:rPr lang="tr-TR" altLang="tr-TR" sz="1800" b="1" dirty="0">
                <a:solidFill>
                  <a:srgbClr val="000000"/>
                </a:solidFill>
              </a:rPr>
              <a:t>Bilgiler Öğretmenliği, Radyo ve Televizyon, Halkla İlişkiler, Gazetecilik, Gastronomi ve Mutfak </a:t>
            </a:r>
            <a:r>
              <a:rPr lang="tr-TR" altLang="tr-TR" sz="1800" b="1" dirty="0" smtClean="0">
                <a:solidFill>
                  <a:srgbClr val="000000"/>
                </a:solidFill>
              </a:rPr>
              <a:t> Sanatı gibi </a:t>
            </a:r>
            <a:r>
              <a:rPr lang="tr-TR" altLang="tr-TR" sz="1800" b="1" dirty="0">
                <a:solidFill>
                  <a:srgbClr val="000000"/>
                </a:solidFill>
              </a:rPr>
              <a:t>bölümler için kullanılacak.</a:t>
            </a:r>
          </a:p>
          <a:p>
            <a:pPr algn="just" eaLnBrk="1" hangingPunct="1">
              <a:spcBef>
                <a:spcPct val="50000"/>
              </a:spcBef>
            </a:pPr>
            <a:r>
              <a:rPr lang="tr-TR" altLang="tr-TR" sz="1800" b="1" dirty="0">
                <a:solidFill>
                  <a:srgbClr val="FF0000"/>
                </a:solidFill>
              </a:rPr>
              <a:t>TS–2 Puan türü:</a:t>
            </a:r>
            <a:r>
              <a:rPr lang="tr-TR" altLang="tr-TR" sz="1800" b="1" dirty="0">
                <a:solidFill>
                  <a:srgbClr val="000000"/>
                </a:solidFill>
              </a:rPr>
              <a:t> Türkçe öğretmenliği, Türk Dili ve Edebiyatı, Tarih, Sanat Tarihi, Sümeroloji, Hititoloji, Rekreasyon Yönetimi gibi bölümler için kullanılacak.</a:t>
            </a:r>
            <a:r>
              <a:rPr lang="tr-TR" altLang="tr-TR" sz="1800" dirty="0"/>
              <a:t/>
            </a:r>
            <a:br>
              <a:rPr lang="tr-TR" altLang="tr-TR" sz="1800" dirty="0"/>
            </a:br>
            <a:endParaRPr lang="tr-TR" altLang="tr-TR"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285875" y="500063"/>
            <a:ext cx="6958013" cy="841375"/>
          </a:xfrm>
        </p:spPr>
        <p:txBody>
          <a:bodyPr/>
          <a:lstStyle/>
          <a:p>
            <a:pPr algn="ctr" eaLnBrk="1" hangingPunct="1"/>
            <a:r>
              <a:rPr lang="tr-TR" altLang="tr-TR" sz="3200" b="1" smtClean="0">
                <a:solidFill>
                  <a:srgbClr val="0033CC"/>
                </a:solidFill>
              </a:rPr>
              <a:t>YABANCI DİL PUAN TÜRLERİ</a:t>
            </a:r>
          </a:p>
        </p:txBody>
      </p:sp>
      <p:graphicFrame>
        <p:nvGraphicFramePr>
          <p:cNvPr id="6" name="Group 39"/>
          <p:cNvGraphicFramePr>
            <a:graphicFrameLocks/>
          </p:cNvGraphicFramePr>
          <p:nvPr/>
        </p:nvGraphicFramePr>
        <p:xfrm>
          <a:off x="611188" y="1214438"/>
          <a:ext cx="8001001" cy="2574926"/>
        </p:xfrm>
        <a:graphic>
          <a:graphicData uri="http://schemas.openxmlformats.org/drawingml/2006/table">
            <a:tbl>
              <a:tblPr/>
              <a:tblGrid>
                <a:gridCol w="1333500"/>
                <a:gridCol w="1115776"/>
                <a:gridCol w="1551223"/>
                <a:gridCol w="1333501"/>
                <a:gridCol w="1333500"/>
                <a:gridCol w="1333501"/>
              </a:tblGrid>
              <a:tr h="33535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TESTLERİN AĞIRLIKLARI (% OLARAK)</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73220">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YGS</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Y.DİL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99"/>
                    </a:solidFill>
                  </a:tcPr>
                </a:tc>
              </a:tr>
              <a:tr h="47322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Türkçe</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Sos. Bil.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Temel Mat.</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Fen Bil.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Yab</a:t>
                      </a:r>
                      <a:r>
                        <a:rPr kumimoji="0" lang="tr-TR" sz="1700" b="1" i="0" u="none" strike="noStrike" cap="none" normalizeH="0" baseline="0" dirty="0" smtClean="0">
                          <a:ln>
                            <a:noFill/>
                          </a:ln>
                          <a:solidFill>
                            <a:srgbClr val="3333CC"/>
                          </a:solidFill>
                          <a:effectLst/>
                          <a:latin typeface="Century Gothic" pitchFamily="34" charset="0"/>
                        </a:rPr>
                        <a:t>. Dil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3865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DİL-1</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9</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4532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DİL-2</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13</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7</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4532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DİL-3</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48</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7</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
        <p:nvSpPr>
          <p:cNvPr id="68653" name="Text Box 184"/>
          <p:cNvSpPr txBox="1">
            <a:spLocks noChangeArrowheads="1"/>
          </p:cNvSpPr>
          <p:nvPr/>
        </p:nvSpPr>
        <p:spPr bwMode="auto">
          <a:xfrm>
            <a:off x="395288" y="3933825"/>
            <a:ext cx="8424862" cy="264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300" b="1" dirty="0">
                <a:solidFill>
                  <a:srgbClr val="FF0000"/>
                </a:solidFill>
              </a:rPr>
              <a:t>DİL–1 puan türü:</a:t>
            </a:r>
            <a:r>
              <a:rPr lang="tr-TR" altLang="tr-TR" sz="1300" b="1" dirty="0">
                <a:solidFill>
                  <a:srgbClr val="000000"/>
                </a:solidFill>
              </a:rPr>
              <a:t> İngilizce, Almanca ve Fransızca Öğretmenlikleri, Amerikan Kültürü ve Edebiyatı, İngiliz Dili ve Edebiyatı, Alman Dili ve Edebiyatı, Fransız Dili ve Edebiyatı, </a:t>
            </a:r>
            <a:r>
              <a:rPr lang="tr-TR" altLang="tr-TR" sz="1300" b="1" dirty="0" err="1">
                <a:solidFill>
                  <a:srgbClr val="000000"/>
                </a:solidFill>
              </a:rPr>
              <a:t>Çeviribilim</a:t>
            </a:r>
            <a:r>
              <a:rPr lang="tr-TR" altLang="tr-TR" sz="1300" b="1" dirty="0">
                <a:solidFill>
                  <a:srgbClr val="000000"/>
                </a:solidFill>
              </a:rPr>
              <a:t> (Alm., </a:t>
            </a:r>
            <a:r>
              <a:rPr lang="tr-TR" altLang="tr-TR" sz="1300" b="1" dirty="0" err="1">
                <a:solidFill>
                  <a:srgbClr val="000000"/>
                </a:solidFill>
              </a:rPr>
              <a:t>İng</a:t>
            </a:r>
            <a:r>
              <a:rPr lang="tr-TR" altLang="tr-TR" sz="1300" b="1" dirty="0">
                <a:solidFill>
                  <a:srgbClr val="000000"/>
                </a:solidFill>
              </a:rPr>
              <a:t>, </a:t>
            </a:r>
            <a:r>
              <a:rPr lang="tr-TR" altLang="tr-TR" sz="1300" b="1" dirty="0" err="1">
                <a:solidFill>
                  <a:srgbClr val="000000"/>
                </a:solidFill>
              </a:rPr>
              <a:t>Fran</a:t>
            </a:r>
            <a:r>
              <a:rPr lang="tr-TR" altLang="tr-TR" sz="1300" b="1" dirty="0">
                <a:solidFill>
                  <a:srgbClr val="000000"/>
                </a:solidFill>
              </a:rPr>
              <a:t>.), İngiliz Dil Bilimi, Karşılaştırmalı Edebiyat (Alm., İng., </a:t>
            </a:r>
            <a:r>
              <a:rPr lang="tr-TR" altLang="tr-TR" sz="1300" b="1" dirty="0" err="1">
                <a:solidFill>
                  <a:srgbClr val="000000"/>
                </a:solidFill>
              </a:rPr>
              <a:t>Fran</a:t>
            </a:r>
            <a:r>
              <a:rPr lang="tr-TR" altLang="tr-TR" sz="1300" b="1" dirty="0">
                <a:solidFill>
                  <a:srgbClr val="000000"/>
                </a:solidFill>
              </a:rPr>
              <a:t>.), Mütercim-Tercümanlık (Alm., İng., </a:t>
            </a:r>
            <a:r>
              <a:rPr lang="tr-TR" altLang="tr-TR" sz="1300" b="1" dirty="0" err="1">
                <a:solidFill>
                  <a:srgbClr val="000000"/>
                </a:solidFill>
              </a:rPr>
              <a:t>Fran</a:t>
            </a:r>
            <a:r>
              <a:rPr lang="tr-TR" altLang="tr-TR" sz="1300" b="1" dirty="0">
                <a:solidFill>
                  <a:srgbClr val="000000"/>
                </a:solidFill>
              </a:rPr>
              <a:t>.), Turizm Rehberliği (Alm., İng., </a:t>
            </a:r>
            <a:r>
              <a:rPr lang="tr-TR" altLang="tr-TR" sz="1300" b="1" dirty="0" err="1">
                <a:solidFill>
                  <a:srgbClr val="000000"/>
                </a:solidFill>
              </a:rPr>
              <a:t>Fran</a:t>
            </a:r>
            <a:r>
              <a:rPr lang="tr-TR" altLang="tr-TR" sz="1300" b="1" dirty="0">
                <a:solidFill>
                  <a:srgbClr val="000000"/>
                </a:solidFill>
              </a:rPr>
              <a:t>.)</a:t>
            </a:r>
          </a:p>
          <a:p>
            <a:pPr algn="just" eaLnBrk="1" hangingPunct="1"/>
            <a:endParaRPr lang="tr-TR" altLang="tr-TR" sz="500" b="1" dirty="0">
              <a:solidFill>
                <a:srgbClr val="FF0000"/>
              </a:solidFill>
            </a:endParaRPr>
          </a:p>
          <a:p>
            <a:pPr algn="just" eaLnBrk="1" hangingPunct="1"/>
            <a:r>
              <a:rPr lang="tr-TR" altLang="tr-TR" sz="1300" b="1" dirty="0">
                <a:solidFill>
                  <a:srgbClr val="FF0000"/>
                </a:solidFill>
              </a:rPr>
              <a:t>DİL–2 puan türü:</a:t>
            </a:r>
            <a:r>
              <a:rPr lang="tr-TR" altLang="tr-TR" sz="1300" b="1" dirty="0">
                <a:solidFill>
                  <a:srgbClr val="000000"/>
                </a:solidFill>
              </a:rPr>
              <a:t> Arnavutça, Boşnakça, Bulgar Dili ve Edebiyatı, Çağdaş Yunan Dili ve Edebiyatı, </a:t>
            </a:r>
            <a:r>
              <a:rPr lang="tr-TR" altLang="tr-TR" sz="1300" b="1" dirty="0" err="1">
                <a:solidFill>
                  <a:srgbClr val="000000"/>
                </a:solidFill>
              </a:rPr>
              <a:t>Çeviribilim</a:t>
            </a:r>
            <a:r>
              <a:rPr lang="tr-TR" altLang="tr-TR" sz="1300" b="1" dirty="0">
                <a:solidFill>
                  <a:srgbClr val="000000"/>
                </a:solidFill>
              </a:rPr>
              <a:t> (Batı bilimleri), Dilbilim (Batı dilleri), Eski Yunan Dili ve Edebiyatı, İspanyol Dili ve Edebiyatı, İtalyan Dili ve Edebiyatı, Karşılaştırmalı Edebiyat (Batı Dilleri), Latin Dili ve Edebiyatı, Leh Dili ve Edebiyatı, Mütercim-Tercümanlık (Batı Dilleri), Turizm Rehberliği (Batı Dilleri), Yunan Dili ve Edebiyatı, Yunanca</a:t>
            </a:r>
          </a:p>
          <a:p>
            <a:pPr algn="just" eaLnBrk="1" hangingPunct="1"/>
            <a:endParaRPr lang="tr-TR" altLang="tr-TR" sz="500" b="1" dirty="0">
              <a:solidFill>
                <a:srgbClr val="000000"/>
              </a:solidFill>
            </a:endParaRPr>
          </a:p>
          <a:p>
            <a:pPr algn="just" eaLnBrk="1" hangingPunct="1"/>
            <a:r>
              <a:rPr lang="tr-TR" altLang="tr-TR" sz="1300" b="1" dirty="0">
                <a:solidFill>
                  <a:srgbClr val="FF0000"/>
                </a:solidFill>
              </a:rPr>
              <a:t>DİL–3 puan türü:</a:t>
            </a:r>
            <a:r>
              <a:rPr lang="tr-TR" altLang="tr-TR" sz="1300" dirty="0"/>
              <a:t> </a:t>
            </a:r>
            <a:r>
              <a:rPr lang="tr-TR" altLang="tr-TR" sz="1300" b="1" dirty="0">
                <a:solidFill>
                  <a:srgbClr val="000000"/>
                </a:solidFill>
              </a:rPr>
              <a:t>Arap dili ve edebiyatı, Arapça öğretmenliği, </a:t>
            </a:r>
            <a:r>
              <a:rPr lang="tr-TR" altLang="tr-TR" sz="1300" b="1" dirty="0" err="1">
                <a:solidFill>
                  <a:srgbClr val="000000"/>
                </a:solidFill>
              </a:rPr>
              <a:t>Çeviribilim</a:t>
            </a:r>
            <a:r>
              <a:rPr lang="tr-TR" altLang="tr-TR" sz="1300" b="1" dirty="0">
                <a:solidFill>
                  <a:srgbClr val="000000"/>
                </a:solidFill>
              </a:rPr>
              <a:t> (Doğu Dilleri), Çin Dili ve Edebiyatı, Fars Dili ve Edebiyatı, Dilbilim (Doğu Dilleri), Gürcü Dili ve Edebiyatı, Hindoloji, </a:t>
            </a:r>
            <a:r>
              <a:rPr lang="tr-TR" altLang="tr-TR" sz="1300" b="1" dirty="0" err="1">
                <a:solidFill>
                  <a:srgbClr val="000000"/>
                </a:solidFill>
              </a:rPr>
              <a:t>Hungaroloji</a:t>
            </a:r>
            <a:r>
              <a:rPr lang="tr-TR" altLang="tr-TR" sz="1300" b="1" dirty="0">
                <a:solidFill>
                  <a:srgbClr val="000000"/>
                </a:solidFill>
              </a:rPr>
              <a:t>, Japon Dili ve Edebiyatı, Japonca Öğretmenliği, Karşılaştırmalı Edebiyat (Doğu Dilleri), Kore Dili ve Edebiyatı, Mütercim-Tercümanlık (Doğu Dilleri), Rus Dili ve Edebiyatı, Sinoloji, Turizm Rehberliği (Doğu Dilleri, Urdu Dili ve Edebiyatı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p:cNvSpPr>
            <a:spLocks noGrp="1"/>
          </p:cNvSpPr>
          <p:nvPr>
            <p:ph type="title"/>
          </p:nvPr>
        </p:nvSpPr>
        <p:spPr>
          <a:xfrm>
            <a:off x="612775" y="228600"/>
            <a:ext cx="8153400" cy="990600"/>
          </a:xfrm>
        </p:spPr>
        <p:txBody>
          <a:bodyPr/>
          <a:lstStyle/>
          <a:p>
            <a:pPr algn="ctr" eaLnBrk="1" hangingPunct="1"/>
            <a:r>
              <a:rPr lang="tr-TR" altLang="tr-TR" sz="2800" b="1" smtClean="0">
                <a:solidFill>
                  <a:srgbClr val="7030A0"/>
                </a:solidFill>
              </a:rPr>
              <a:t>Meslek Liselilerin Sınavsız Geçiş Öncelikleri</a:t>
            </a:r>
            <a:endParaRPr lang="tr-TR" altLang="tr-TR" sz="2800" smtClean="0">
              <a:solidFill>
                <a:srgbClr val="7030A0"/>
              </a:solidFill>
            </a:endParaRPr>
          </a:p>
        </p:txBody>
      </p:sp>
      <p:sp>
        <p:nvSpPr>
          <p:cNvPr id="3" name="İçerik Yer Tutucusu 2"/>
          <p:cNvSpPr>
            <a:spLocks noGrp="1"/>
          </p:cNvSpPr>
          <p:nvPr>
            <p:ph sz="quarter" idx="1"/>
          </p:nvPr>
        </p:nvSpPr>
        <p:spPr>
          <a:xfrm>
            <a:off x="468313" y="1741488"/>
            <a:ext cx="8424862" cy="5000625"/>
          </a:xfrm>
        </p:spPr>
        <p:txBody>
          <a:bodyPr>
            <a:normAutofit fontScale="92500" lnSpcReduction="10000"/>
          </a:bodyPr>
          <a:lstStyle/>
          <a:p>
            <a:pPr marL="0" indent="0" algn="just" eaLnBrk="1" fontAlgn="auto" hangingPunct="1">
              <a:spcAft>
                <a:spcPts val="0"/>
              </a:spcAft>
              <a:buFont typeface="Wingdings"/>
              <a:buNone/>
              <a:defRPr/>
            </a:pPr>
            <a:r>
              <a:rPr lang="tr-TR" sz="1900" b="1" dirty="0" smtClean="0">
                <a:solidFill>
                  <a:srgbClr val="0033CC"/>
                </a:solidFill>
              </a:rPr>
              <a:t>1)</a:t>
            </a:r>
            <a:r>
              <a:rPr lang="tr-TR" sz="1900" dirty="0" smtClean="0">
                <a:solidFill>
                  <a:srgbClr val="000000"/>
                </a:solidFill>
              </a:rPr>
              <a:t> </a:t>
            </a:r>
            <a:r>
              <a:rPr lang="tr-TR" sz="1900" dirty="0">
                <a:solidFill>
                  <a:srgbClr val="EE8E00"/>
                </a:solidFill>
              </a:rPr>
              <a:t>Mezuniyet yılı daha büyük adaylara öncelik verirler </a:t>
            </a:r>
            <a:r>
              <a:rPr lang="tr-TR" sz="1900" dirty="0">
                <a:solidFill>
                  <a:srgbClr val="000000"/>
                </a:solidFill>
              </a:rPr>
              <a:t>(Yani </a:t>
            </a:r>
            <a:r>
              <a:rPr lang="tr-TR" sz="1900" dirty="0" smtClean="0">
                <a:solidFill>
                  <a:srgbClr val="000000"/>
                </a:solidFill>
              </a:rPr>
              <a:t>2014-2015 eğitim-öğretim yılı itibariyle yeni mezun olmuş adaylara en </a:t>
            </a:r>
            <a:r>
              <a:rPr lang="tr-TR" sz="1900" dirty="0">
                <a:solidFill>
                  <a:srgbClr val="000000"/>
                </a:solidFill>
              </a:rPr>
              <a:t>öncelik, sonra sırasıyla daha yeni mezun olanlardan başlayarak </a:t>
            </a:r>
            <a:r>
              <a:rPr lang="tr-TR" sz="1900" dirty="0" smtClean="0">
                <a:solidFill>
                  <a:srgbClr val="000000"/>
                </a:solidFill>
              </a:rPr>
              <a:t>öncelik sırası böyle gider. </a:t>
            </a:r>
            <a:r>
              <a:rPr lang="tr-TR" sz="1900" dirty="0">
                <a:solidFill>
                  <a:srgbClr val="000000"/>
                </a:solidFill>
              </a:rPr>
              <a:t>Yani eski mezunların şansı düşüyor</a:t>
            </a:r>
            <a:r>
              <a:rPr lang="tr-TR" sz="1900" dirty="0" smtClean="0">
                <a:solidFill>
                  <a:srgbClr val="0000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2)</a:t>
            </a:r>
            <a:r>
              <a:rPr lang="tr-TR" sz="1900" b="1" dirty="0" smtClean="0">
                <a:solidFill>
                  <a:srgbClr val="000000"/>
                </a:solidFill>
              </a:rPr>
              <a:t> </a:t>
            </a:r>
            <a:r>
              <a:rPr lang="tr-TR" sz="1900" dirty="0">
                <a:solidFill>
                  <a:srgbClr val="000000"/>
                </a:solidFill>
              </a:rPr>
              <a:t>Aynı yıl mezun olan adaylar arasında öncelik okul türüne göre </a:t>
            </a:r>
            <a:r>
              <a:rPr lang="tr-TR" sz="1900" dirty="0">
                <a:solidFill>
                  <a:srgbClr val="EE8E00"/>
                </a:solidFill>
              </a:rPr>
              <a:t>1. Anadolu Teknik Lisesi, </a:t>
            </a:r>
            <a:r>
              <a:rPr lang="tr-TR" sz="1900" dirty="0">
                <a:solidFill>
                  <a:srgbClr val="000000"/>
                </a:solidFill>
              </a:rPr>
              <a:t>2. Teknik Lise ve Anadolu Meslek Lisesi, 3. Meslek Lisesi ve 4. çok eski yıllarda enstitü adı altında mezun olunan meslek lisesi sırasında verilir</a:t>
            </a:r>
            <a:r>
              <a:rPr lang="tr-TR" sz="1900" dirty="0" smtClean="0">
                <a:solidFill>
                  <a:srgbClr val="0000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3)</a:t>
            </a:r>
            <a:r>
              <a:rPr lang="tr-TR" sz="1900" dirty="0" smtClean="0">
                <a:solidFill>
                  <a:srgbClr val="000000"/>
                </a:solidFill>
              </a:rPr>
              <a:t> </a:t>
            </a:r>
            <a:r>
              <a:rPr lang="tr-TR" sz="1900" dirty="0">
                <a:solidFill>
                  <a:srgbClr val="000000"/>
                </a:solidFill>
              </a:rPr>
              <a:t>Mezuniyet yılı ve okul türü aynı olan adaylardan aynı </a:t>
            </a:r>
            <a:r>
              <a:rPr lang="tr-TR" sz="1900" dirty="0">
                <a:solidFill>
                  <a:srgbClr val="EE8E00"/>
                </a:solidFill>
              </a:rPr>
              <a:t>METEB içinde olanlara öncelik verilir.</a:t>
            </a:r>
            <a:endParaRPr lang="tr-TR" sz="1900" dirty="0" smtClean="0">
              <a:solidFill>
                <a:srgbClr val="EE8E00"/>
              </a:solidFill>
            </a:endParaRPr>
          </a:p>
          <a:p>
            <a:pPr marL="0" indent="0" algn="just" eaLnBrk="1" fontAlgn="auto" hangingPunct="1">
              <a:spcAft>
                <a:spcPts val="0"/>
              </a:spcAft>
              <a:buFont typeface="Wingdings"/>
              <a:buNone/>
              <a:defRPr/>
            </a:pPr>
            <a:r>
              <a:rPr lang="tr-TR" sz="1900" b="1" dirty="0" smtClean="0">
                <a:solidFill>
                  <a:srgbClr val="000000"/>
                </a:solidFill>
              </a:rPr>
              <a:t>METEB</a:t>
            </a:r>
            <a:r>
              <a:rPr lang="tr-TR" sz="1900" b="1" dirty="0">
                <a:solidFill>
                  <a:srgbClr val="000000"/>
                </a:solidFill>
              </a:rPr>
              <a:t>: </a:t>
            </a:r>
            <a:r>
              <a:rPr lang="tr-TR" sz="1900" dirty="0">
                <a:solidFill>
                  <a:srgbClr val="000000"/>
                </a:solidFill>
              </a:rPr>
              <a:t>Her ilde bir mesleki ve teknik eğitim bölgesi bulunmaktadır. Bu nedenle METEB </a:t>
            </a:r>
            <a:r>
              <a:rPr lang="tr-TR" sz="1900" dirty="0" smtClean="0">
                <a:solidFill>
                  <a:srgbClr val="000000"/>
                </a:solidFill>
              </a:rPr>
              <a:t>il içi </a:t>
            </a:r>
            <a:r>
              <a:rPr lang="tr-TR" sz="1900" dirty="0">
                <a:solidFill>
                  <a:srgbClr val="000000"/>
                </a:solidFill>
              </a:rPr>
              <a:t>veya </a:t>
            </a:r>
            <a:r>
              <a:rPr lang="tr-TR" sz="1900" dirty="0" smtClean="0">
                <a:solidFill>
                  <a:srgbClr val="000000"/>
                </a:solidFill>
              </a:rPr>
              <a:t>il dışı </a:t>
            </a:r>
            <a:r>
              <a:rPr lang="tr-TR" sz="1900" dirty="0">
                <a:solidFill>
                  <a:srgbClr val="000000"/>
                </a:solidFill>
              </a:rPr>
              <a:t>diye bilinir.</a:t>
            </a:r>
            <a:endParaRPr lang="tr-TR" sz="1900" dirty="0" smtClean="0">
              <a:solidFill>
                <a:srgbClr val="000000"/>
              </a:solidFill>
            </a:endParaRPr>
          </a:p>
          <a:p>
            <a:pPr marL="0" indent="0" algn="just" eaLnBrk="1" fontAlgn="auto" hangingPunct="1">
              <a:spcAft>
                <a:spcPts val="0"/>
              </a:spcAft>
              <a:buFont typeface="Wingdings"/>
              <a:buNone/>
              <a:defRPr/>
            </a:pPr>
            <a:endParaRPr lang="tr-TR" sz="1100" b="1"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4)</a:t>
            </a:r>
            <a:r>
              <a:rPr lang="tr-TR" sz="1900" dirty="0" smtClean="0">
                <a:solidFill>
                  <a:srgbClr val="0033CC"/>
                </a:solidFill>
              </a:rPr>
              <a:t> </a:t>
            </a:r>
            <a:r>
              <a:rPr lang="tr-TR" sz="1900" dirty="0">
                <a:solidFill>
                  <a:srgbClr val="000000"/>
                </a:solidFill>
              </a:rPr>
              <a:t>Mezuniyet yılı, okul türü ve METEB içi veya METEB dışı bilgileri aynı olan adaylardan </a:t>
            </a:r>
            <a:r>
              <a:rPr lang="tr-TR" sz="1900" dirty="0">
                <a:solidFill>
                  <a:srgbClr val="EE8E00"/>
                </a:solidFill>
              </a:rPr>
              <a:t>OBP'si yüksek olan adaylara öncelik verilir</a:t>
            </a:r>
            <a:r>
              <a:rPr lang="tr-TR" sz="1900" dirty="0" smtClean="0">
                <a:solidFill>
                  <a:srgbClr val="EE8E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5)</a:t>
            </a:r>
            <a:r>
              <a:rPr lang="tr-TR" sz="1900" dirty="0" smtClean="0">
                <a:solidFill>
                  <a:srgbClr val="000000"/>
                </a:solidFill>
              </a:rPr>
              <a:t> </a:t>
            </a:r>
            <a:r>
              <a:rPr lang="tr-TR" sz="1900" dirty="0">
                <a:solidFill>
                  <a:srgbClr val="000000"/>
                </a:solidFill>
              </a:rPr>
              <a:t>Yukarıdaki 4 şarta göre eşit olan adaylardan </a:t>
            </a:r>
            <a:r>
              <a:rPr lang="tr-TR" sz="1900" dirty="0">
                <a:solidFill>
                  <a:srgbClr val="EE8E00"/>
                </a:solidFill>
              </a:rPr>
              <a:t>yaşı küçük olana öncelik verilir.</a:t>
            </a:r>
            <a:endParaRPr lang="tr-TR" sz="1900" dirty="0" smtClean="0">
              <a:solidFill>
                <a:srgbClr val="EE8E00"/>
              </a:solidFill>
            </a:endParaRPr>
          </a:p>
          <a:p>
            <a:pPr marL="0" indent="0" eaLnBrk="1" fontAlgn="auto" hangingPunct="1">
              <a:spcAft>
                <a:spcPts val="0"/>
              </a:spcAft>
              <a:buFont typeface="Wingdings"/>
              <a:buNone/>
              <a:defRPr/>
            </a:pPr>
            <a:endParaRPr lang="tr-TR" sz="19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tr-TR" altLang="tr-TR" b="1" smtClean="0"/>
              <a:t>ALINACAK TEDBİRLER</a:t>
            </a:r>
          </a:p>
        </p:txBody>
      </p:sp>
      <p:sp>
        <p:nvSpPr>
          <p:cNvPr id="69635" name="Rectangle 3"/>
          <p:cNvSpPr>
            <a:spLocks noGrp="1" noChangeArrowheads="1"/>
          </p:cNvSpPr>
          <p:nvPr>
            <p:ph type="body" idx="1"/>
          </p:nvPr>
        </p:nvSpPr>
        <p:spPr>
          <a:xfrm>
            <a:off x="827088" y="2349500"/>
            <a:ext cx="7958137" cy="3881438"/>
          </a:xfrm>
        </p:spPr>
        <p:txBody>
          <a:bodyPr/>
          <a:lstStyle/>
          <a:p>
            <a:pPr algn="just" eaLnBrk="1" hangingPunct="1">
              <a:lnSpc>
                <a:spcPct val="80000"/>
              </a:lnSpc>
              <a:buFont typeface="Wingdings" pitchFamily="2" charset="2"/>
              <a:buChar char="v"/>
            </a:pPr>
            <a:r>
              <a:rPr lang="tr-TR" altLang="zh-CN" sz="2200" smtClean="0">
                <a:solidFill>
                  <a:srgbClr val="000000"/>
                </a:solidFill>
              </a:rPr>
              <a:t>Değişik kaynaklardan çok soru çözülerek test tekniği geliştirilmeli</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Eğer lise-4 grubu öğrencisiyseniz Okul dersleri ile YGS-LYS derslerini ayırt ederek ona göre çalışma planı yapılmalı</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Meslek yönelimi önceden tespit edilmeli ve o puan türüne göre derslere ağırlık verilmeli</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Okuma hızı artırılmalı, bu amaçla ara sıra kitap okunmalı</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Panik yapmadan sistemi en avantajlı nasıl kullanabilme yollarını düşünüp bir an önce uygulamaya geçilmeli</a:t>
            </a:r>
            <a:endParaRPr lang="tr-TR" altLang="tr-TR" sz="2200" smtClean="0">
              <a:solidFill>
                <a:srgbClr val="00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403350" y="908050"/>
            <a:ext cx="7378700" cy="1143000"/>
          </a:xfrm>
        </p:spPr>
        <p:txBody>
          <a:bodyPr/>
          <a:lstStyle/>
          <a:p>
            <a:pPr eaLnBrk="1" hangingPunct="1"/>
            <a:r>
              <a:rPr lang="tr-TR" altLang="tr-TR" sz="4000" b="1" smtClean="0">
                <a:solidFill>
                  <a:srgbClr val="FF0000"/>
                </a:solidFill>
              </a:rPr>
              <a:t>UNUTMAYIN ! </a:t>
            </a:r>
            <a:br>
              <a:rPr lang="tr-TR" altLang="tr-TR" sz="4000" b="1" smtClean="0">
                <a:solidFill>
                  <a:srgbClr val="FF0000"/>
                </a:solidFill>
              </a:rPr>
            </a:br>
            <a:endParaRPr lang="tr-TR" altLang="tr-TR" sz="4000" b="1" smtClean="0">
              <a:solidFill>
                <a:srgbClr val="FF0000"/>
              </a:solidFill>
            </a:endParaRPr>
          </a:p>
        </p:txBody>
      </p:sp>
      <p:sp>
        <p:nvSpPr>
          <p:cNvPr id="70659"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90000"/>
              </a:lnSpc>
            </a:pPr>
            <a:endParaRPr lang="tr-TR" altLang="tr-TR" sz="2800" smtClean="0"/>
          </a:p>
          <a:p>
            <a:pPr eaLnBrk="1" hangingPunct="1">
              <a:lnSpc>
                <a:spcPct val="90000"/>
              </a:lnSpc>
            </a:pPr>
            <a:r>
              <a:rPr lang="tr-TR" altLang="tr-TR" sz="2800" smtClean="0">
                <a:solidFill>
                  <a:srgbClr val="000000"/>
                </a:solidFill>
              </a:rPr>
              <a:t>KENDİNİ İYİ TANIYAN</a:t>
            </a:r>
          </a:p>
          <a:p>
            <a:pPr eaLnBrk="1" hangingPunct="1">
              <a:lnSpc>
                <a:spcPct val="90000"/>
              </a:lnSpc>
            </a:pPr>
            <a:r>
              <a:rPr lang="tr-TR" altLang="tr-TR" sz="2800" smtClean="0">
                <a:solidFill>
                  <a:srgbClr val="000000"/>
                </a:solidFill>
              </a:rPr>
              <a:t>KONULARA HAKİM OLAN</a:t>
            </a:r>
          </a:p>
          <a:p>
            <a:pPr eaLnBrk="1" hangingPunct="1">
              <a:lnSpc>
                <a:spcPct val="90000"/>
              </a:lnSpc>
            </a:pPr>
            <a:r>
              <a:rPr lang="tr-TR" altLang="tr-TR" sz="2800" smtClean="0">
                <a:solidFill>
                  <a:srgbClr val="000000"/>
                </a:solidFill>
              </a:rPr>
              <a:t>BİLGİSİNE GÜVENEN </a:t>
            </a:r>
          </a:p>
          <a:p>
            <a:pPr eaLnBrk="1" hangingPunct="1">
              <a:lnSpc>
                <a:spcPct val="90000"/>
              </a:lnSpc>
            </a:pPr>
            <a:r>
              <a:rPr lang="tr-TR" altLang="tr-TR" sz="2800" smtClean="0">
                <a:solidFill>
                  <a:srgbClr val="000000"/>
                </a:solidFill>
              </a:rPr>
              <a:t>İSTİKRARLI VE DÜZENLİ ÇALIŞAN</a:t>
            </a:r>
          </a:p>
          <a:p>
            <a:pPr eaLnBrk="1" hangingPunct="1">
              <a:lnSpc>
                <a:spcPct val="90000"/>
              </a:lnSpc>
              <a:buFont typeface="Wingdings" pitchFamily="2" charset="2"/>
              <a:buNone/>
            </a:pPr>
            <a:endParaRPr lang="tr-TR" altLang="tr-TR" sz="2800" smtClean="0">
              <a:solidFill>
                <a:srgbClr val="000000"/>
              </a:solidFill>
            </a:endParaRPr>
          </a:p>
          <a:p>
            <a:pPr algn="ctr" eaLnBrk="1" hangingPunct="1">
              <a:lnSpc>
                <a:spcPct val="90000"/>
              </a:lnSpc>
              <a:buFont typeface="Wingdings" pitchFamily="2" charset="2"/>
              <a:buNone/>
            </a:pPr>
            <a:r>
              <a:rPr lang="tr-TR" altLang="tr-TR" sz="2800" smtClean="0">
                <a:solidFill>
                  <a:srgbClr val="000000"/>
                </a:solidFill>
              </a:rPr>
              <a:t>HANGİ SİSTEM OLURSA OLSUN AMACINA MUTLAKA ULAŞACAKTIR!</a:t>
            </a:r>
          </a:p>
          <a:p>
            <a:pPr eaLnBrk="1" hangingPunct="1">
              <a:lnSpc>
                <a:spcPct val="90000"/>
              </a:lnSpc>
            </a:pPr>
            <a:endParaRPr lang="tr-TR" altLang="tr-TR" sz="2800" smtClean="0">
              <a:solidFill>
                <a:srgbClr val="000000"/>
              </a:solidFill>
            </a:endParaRPr>
          </a:p>
          <a:p>
            <a:pPr eaLnBrk="1" hangingPunct="1">
              <a:lnSpc>
                <a:spcPct val="90000"/>
              </a:lnSpc>
              <a:buFont typeface="Wingdings" pitchFamily="2" charset="2"/>
              <a:buNone/>
            </a:pPr>
            <a:endParaRPr lang="tr-TR" altLang="tr-TR" sz="2800" smtClean="0">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altLang="tr-TR" sz="3900" b="1" smtClean="0">
                <a:solidFill>
                  <a:srgbClr val="FF0000"/>
                </a:solidFill>
              </a:rPr>
              <a:t>KATSAYI UYGULAMASI  VE          OBP HESAPLANMASI-1</a:t>
            </a:r>
          </a:p>
        </p:txBody>
      </p:sp>
      <p:sp>
        <p:nvSpPr>
          <p:cNvPr id="23555" name="Rectangle 3"/>
          <p:cNvSpPr>
            <a:spLocks noGrp="1" noChangeArrowheads="1"/>
          </p:cNvSpPr>
          <p:nvPr>
            <p:ph type="body" idx="1"/>
          </p:nvPr>
        </p:nvSpPr>
        <p:spPr>
          <a:xfrm>
            <a:off x="755650" y="2503488"/>
            <a:ext cx="8064500" cy="3949700"/>
          </a:xfrm>
        </p:spPr>
        <p:txBody>
          <a:bodyPr/>
          <a:lstStyle/>
          <a:p>
            <a:pPr algn="just" eaLnBrk="1" hangingPunct="1">
              <a:lnSpc>
                <a:spcPct val="80000"/>
              </a:lnSpc>
              <a:defRPr/>
            </a:pPr>
            <a:r>
              <a:rPr lang="tr-TR" sz="2000" dirty="0" smtClean="0">
                <a:solidFill>
                  <a:srgbClr val="000000"/>
                </a:solidFill>
              </a:rPr>
              <a:t>Ortaöğretim Başarı Puanı (OBP) Değer Aralıkları </a:t>
            </a:r>
            <a:r>
              <a:rPr lang="tr-TR" sz="2000" b="1" dirty="0" smtClean="0">
                <a:solidFill>
                  <a:srgbClr val="008000"/>
                </a:solidFill>
              </a:rPr>
              <a:t>250-500</a:t>
            </a:r>
            <a:r>
              <a:rPr lang="tr-TR" sz="2000" dirty="0" smtClean="0">
                <a:solidFill>
                  <a:srgbClr val="000000"/>
                </a:solidFill>
              </a:rPr>
              <a:t> olacaktır. OBP, </a:t>
            </a:r>
            <a:r>
              <a:rPr lang="tr-TR" sz="2000" b="1" dirty="0" smtClean="0">
                <a:solidFill>
                  <a:srgbClr val="800000"/>
                </a:solidFill>
              </a:rPr>
              <a:t>Türkiye geneli değerlendirmeye esas alınarak,</a:t>
            </a:r>
            <a:r>
              <a:rPr lang="tr-TR" sz="2000" dirty="0" smtClean="0">
                <a:solidFill>
                  <a:srgbClr val="800000"/>
                </a:solidFill>
              </a:rPr>
              <a:t> </a:t>
            </a:r>
            <a:r>
              <a:rPr lang="tr-TR" sz="2000" dirty="0" smtClean="0">
                <a:solidFill>
                  <a:srgbClr val="000000"/>
                </a:solidFill>
              </a:rPr>
              <a:t>ortaöğretim bitirme notları </a:t>
            </a:r>
            <a:r>
              <a:rPr lang="tr-TR" sz="2000" dirty="0" smtClean="0">
                <a:solidFill>
                  <a:srgbClr val="FF0000"/>
                </a:solidFill>
              </a:rPr>
              <a:t>(</a:t>
            </a:r>
            <a:r>
              <a:rPr lang="tr-TR" sz="2000" b="1" dirty="0" smtClean="0">
                <a:solidFill>
                  <a:srgbClr val="FF0000"/>
                </a:solidFill>
              </a:rPr>
              <a:t>100 üzerinden diploma notu</a:t>
            </a:r>
            <a:r>
              <a:rPr lang="tr-TR" sz="2000" dirty="0" smtClean="0">
                <a:solidFill>
                  <a:srgbClr val="FF0000"/>
                </a:solidFill>
              </a:rPr>
              <a:t>) </a:t>
            </a:r>
            <a:r>
              <a:rPr lang="tr-TR" sz="2000" b="1" dirty="0" smtClean="0">
                <a:solidFill>
                  <a:srgbClr val="3333CC"/>
                </a:solidFill>
              </a:rPr>
              <a:t>5 ile çarpılarak</a:t>
            </a:r>
            <a:r>
              <a:rPr lang="tr-TR" sz="2000" dirty="0" smtClean="0">
                <a:solidFill>
                  <a:srgbClr val="000000"/>
                </a:solidFill>
              </a:rPr>
              <a:t> Ortaöğretim Başarı Puanına (OBP) dönüştürülecektir. </a:t>
            </a:r>
            <a:endParaRPr lang="tr-TR" sz="2000" dirty="0">
              <a:solidFill>
                <a:srgbClr val="000000"/>
              </a:solidFill>
            </a:endParaRPr>
          </a:p>
          <a:p>
            <a:pPr marL="0" indent="0" eaLnBrk="1" hangingPunct="1">
              <a:lnSpc>
                <a:spcPct val="80000"/>
              </a:lnSpc>
              <a:buFont typeface="Wingdings" pitchFamily="2" charset="2"/>
              <a:buNone/>
              <a:defRPr/>
            </a:pPr>
            <a:endParaRPr lang="tr-TR" sz="2000" dirty="0" smtClean="0">
              <a:solidFill>
                <a:srgbClr val="000000"/>
              </a:solidFill>
            </a:endParaRPr>
          </a:p>
          <a:p>
            <a:pPr eaLnBrk="1" hangingPunct="1">
              <a:lnSpc>
                <a:spcPct val="80000"/>
              </a:lnSpc>
              <a:defRPr/>
            </a:pPr>
            <a:r>
              <a:rPr lang="tr-TR" sz="2000" dirty="0" smtClean="0">
                <a:solidFill>
                  <a:srgbClr val="000000"/>
                </a:solidFill>
              </a:rPr>
              <a:t>Böylece, </a:t>
            </a:r>
            <a:br>
              <a:rPr lang="tr-TR" sz="2000" dirty="0" smtClean="0">
                <a:solidFill>
                  <a:srgbClr val="000000"/>
                </a:solidFill>
              </a:rPr>
            </a:br>
            <a:r>
              <a:rPr lang="tr-TR" sz="2000" dirty="0" smtClean="0">
                <a:solidFill>
                  <a:srgbClr val="000000"/>
                </a:solidFill>
              </a:rPr>
              <a:t>            50 olan en düşük diploma notu için OBP 250 olacak, </a:t>
            </a:r>
            <a:br>
              <a:rPr lang="tr-TR" sz="2000" dirty="0" smtClean="0">
                <a:solidFill>
                  <a:srgbClr val="000000"/>
                </a:solidFill>
              </a:rPr>
            </a:br>
            <a:r>
              <a:rPr lang="tr-TR" sz="2000" dirty="0" smtClean="0">
                <a:solidFill>
                  <a:srgbClr val="000000"/>
                </a:solidFill>
              </a:rPr>
              <a:t>            100 olan en yüksek diploma notu için de OBP 500 olacaktır. 50’nin  altında olan diploma notları 50 olarak değerlendirmeye alınacak.</a:t>
            </a:r>
          </a:p>
          <a:p>
            <a:pPr eaLnBrk="1" hangingPunct="1">
              <a:lnSpc>
                <a:spcPct val="80000"/>
              </a:lnSpc>
              <a:defRPr/>
            </a:pPr>
            <a:endParaRPr lang="tr-TR" sz="2000" dirty="0" smtClean="0">
              <a:solidFill>
                <a:srgbClr val="000000"/>
              </a:solidFill>
            </a:endParaRPr>
          </a:p>
          <a:p>
            <a:pPr algn="just" eaLnBrk="1" hangingPunct="1">
              <a:lnSpc>
                <a:spcPct val="80000"/>
              </a:lnSpc>
              <a:defRPr/>
            </a:pPr>
            <a:r>
              <a:rPr lang="tr-TR" sz="2000" dirty="0" smtClean="0">
                <a:solidFill>
                  <a:srgbClr val="000000"/>
                </a:solidFill>
              </a:rPr>
              <a:t>Daha sonra bu OBP, herkes için tek katsayı olarak kullanılan  </a:t>
            </a:r>
            <a:r>
              <a:rPr lang="tr-TR" sz="2000" b="1" dirty="0" smtClean="0">
                <a:solidFill>
                  <a:srgbClr val="008000"/>
                </a:solidFill>
              </a:rPr>
              <a:t>0.12 katsayısı ile çarpılarak</a:t>
            </a:r>
            <a:r>
              <a:rPr lang="tr-TR" sz="2000" dirty="0" smtClean="0">
                <a:solidFill>
                  <a:srgbClr val="000000"/>
                </a:solidFill>
              </a:rPr>
              <a:t> okuldan gelecek net puan hesaplanacaktır.</a:t>
            </a:r>
            <a:br>
              <a:rPr lang="tr-TR" sz="2000" dirty="0" smtClean="0">
                <a:solidFill>
                  <a:srgbClr val="000000"/>
                </a:solidFill>
              </a:rPr>
            </a:br>
            <a:r>
              <a:rPr lang="tr-TR" sz="2000" dirty="0" smtClean="0">
                <a:solidFill>
                  <a:srgbClr val="000000"/>
                </a:solidFill>
              </a:rPr>
              <a:t/>
            </a:r>
            <a:br>
              <a:rPr lang="tr-TR" sz="2000" dirty="0" smtClean="0">
                <a:solidFill>
                  <a:srgbClr val="000000"/>
                </a:solidFill>
              </a:rPr>
            </a:br>
            <a:r>
              <a:rPr lang="tr-TR" sz="2000" dirty="0" smtClean="0">
                <a:solidFill>
                  <a:srgbClr val="000000"/>
                </a:solidFill>
              </a:rPr>
              <a:t>Yani </a:t>
            </a:r>
            <a:r>
              <a:rPr lang="tr-TR" sz="2000" dirty="0">
                <a:solidFill>
                  <a:srgbClr val="000000"/>
                </a:solidFill>
              </a:rPr>
              <a:t>okul  puanları hesaplanırken </a:t>
            </a:r>
            <a:r>
              <a:rPr lang="tr-TR" sz="2000" b="1" u="sng" dirty="0">
                <a:solidFill>
                  <a:srgbClr val="000000"/>
                </a:solidFill>
              </a:rPr>
              <a:t>herkes için tek katsayı </a:t>
            </a:r>
            <a:r>
              <a:rPr lang="tr-TR" sz="2000" dirty="0">
                <a:solidFill>
                  <a:srgbClr val="000000"/>
                </a:solidFill>
              </a:rPr>
              <a:t>kullanılacak.  </a:t>
            </a:r>
            <a:r>
              <a:rPr lang="tr-TR" sz="2000" b="1" dirty="0">
                <a:solidFill>
                  <a:srgbClr val="FF0000"/>
                </a:solidFill>
              </a:rPr>
              <a:t>Tüm öğrencilerin</a:t>
            </a:r>
            <a:r>
              <a:rPr lang="tr-TR" sz="2000" dirty="0">
                <a:solidFill>
                  <a:srgbClr val="000000"/>
                </a:solidFill>
              </a:rPr>
              <a:t> OBP’si </a:t>
            </a:r>
            <a:r>
              <a:rPr lang="tr-TR" sz="2000" b="1" dirty="0">
                <a:solidFill>
                  <a:srgbClr val="0033CC"/>
                </a:solidFill>
              </a:rPr>
              <a:t>0.12</a:t>
            </a:r>
            <a:r>
              <a:rPr lang="tr-TR" sz="2000" dirty="0">
                <a:solidFill>
                  <a:srgbClr val="000000"/>
                </a:solidFill>
              </a:rPr>
              <a:t> katsayısı ile çarpılacak</a:t>
            </a:r>
            <a:r>
              <a:rPr lang="tr-TR" sz="2000" dirty="0" smtClean="0">
                <a:solidFill>
                  <a:srgbClr val="000000"/>
                </a:solidFill>
              </a:rPr>
              <a:t>.</a:t>
            </a:r>
            <a:endParaRPr lang="tr-TR" sz="2000"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a:xfrm>
            <a:off x="612775" y="228600"/>
            <a:ext cx="8153400" cy="990600"/>
          </a:xfrm>
        </p:spPr>
        <p:txBody>
          <a:bodyPr/>
          <a:lstStyle/>
          <a:p>
            <a:pPr algn="ctr" eaLnBrk="1" hangingPunct="1"/>
            <a:r>
              <a:rPr lang="tr-TR" altLang="tr-TR" sz="3200" b="1" smtClean="0">
                <a:solidFill>
                  <a:srgbClr val="7030A0"/>
                </a:solidFill>
              </a:rPr>
              <a:t>SONUÇ OLARAK;</a:t>
            </a:r>
            <a:endParaRPr lang="tr-TR" altLang="tr-TR" sz="3200" smtClean="0">
              <a:solidFill>
                <a:srgbClr val="7030A0"/>
              </a:solidFill>
            </a:endParaRPr>
          </a:p>
        </p:txBody>
      </p:sp>
      <p:sp>
        <p:nvSpPr>
          <p:cNvPr id="35843" name="İçerik Yer Tutucusu 2"/>
          <p:cNvSpPr>
            <a:spLocks noGrp="1"/>
          </p:cNvSpPr>
          <p:nvPr>
            <p:ph idx="1"/>
          </p:nvPr>
        </p:nvSpPr>
        <p:spPr>
          <a:xfrm>
            <a:off x="539750" y="2214563"/>
            <a:ext cx="8228013" cy="3881437"/>
          </a:xfrm>
        </p:spPr>
        <p:txBody>
          <a:bodyPr/>
          <a:lstStyle/>
          <a:p>
            <a:pPr marL="0" indent="0">
              <a:buFont typeface="Wingdings" pitchFamily="2" charset="2"/>
              <a:buNone/>
            </a:pPr>
            <a:r>
              <a:rPr lang="tr-TR" altLang="tr-TR" sz="3000" b="1" smtClean="0">
                <a:solidFill>
                  <a:srgbClr val="00B0F0"/>
                </a:solidFill>
              </a:rPr>
              <a:t>	</a:t>
            </a:r>
            <a:r>
              <a:rPr lang="tr-TR" altLang="tr-TR" sz="3000" b="1" smtClean="0">
                <a:solidFill>
                  <a:srgbClr val="FF0000"/>
                </a:solidFill>
              </a:rPr>
              <a:t>En düşük OBP’ye sahip </a:t>
            </a:r>
            <a:r>
              <a:rPr lang="tr-TR" altLang="tr-TR" sz="3000" b="1" smtClean="0">
                <a:solidFill>
                  <a:srgbClr val="000000"/>
                </a:solidFill>
              </a:rPr>
              <a:t>bir öğrenciye okuldan</a:t>
            </a:r>
            <a:r>
              <a:rPr lang="tr-TR" altLang="tr-TR" sz="3000" smtClean="0">
                <a:solidFill>
                  <a:srgbClr val="000000"/>
                </a:solidFill>
              </a:rPr>
              <a:t> </a:t>
            </a:r>
            <a:r>
              <a:rPr lang="tr-TR" altLang="tr-TR" sz="3000" b="1" smtClean="0">
                <a:solidFill>
                  <a:srgbClr val="00B0F0"/>
                </a:solidFill>
              </a:rPr>
              <a:t>30 puan</a:t>
            </a:r>
            <a:r>
              <a:rPr lang="tr-TR" altLang="tr-TR" sz="3000" smtClean="0">
                <a:solidFill>
                  <a:srgbClr val="000000"/>
                </a:solidFill>
              </a:rPr>
              <a:t>  (0.12 x 250=30) gelirken</a:t>
            </a:r>
          </a:p>
          <a:p>
            <a:pPr marL="0" indent="0">
              <a:buFont typeface="Wingdings" pitchFamily="2" charset="2"/>
              <a:buNone/>
            </a:pPr>
            <a:r>
              <a:rPr lang="tr-TR" altLang="tr-TR" sz="3000" smtClean="0">
                <a:solidFill>
                  <a:srgbClr val="000000"/>
                </a:solidFill>
              </a:rPr>
              <a:t/>
            </a:r>
            <a:br>
              <a:rPr lang="tr-TR" altLang="tr-TR" sz="3000" smtClean="0">
                <a:solidFill>
                  <a:srgbClr val="000000"/>
                </a:solidFill>
              </a:rPr>
            </a:br>
            <a:r>
              <a:rPr lang="tr-TR" altLang="tr-TR" sz="3000" smtClean="0">
                <a:solidFill>
                  <a:srgbClr val="000000"/>
                </a:solidFill>
              </a:rPr>
              <a:t>	</a:t>
            </a:r>
            <a:r>
              <a:rPr lang="tr-TR" altLang="tr-TR" sz="3000" b="1" smtClean="0">
                <a:solidFill>
                  <a:srgbClr val="FF0000"/>
                </a:solidFill>
              </a:rPr>
              <a:t>En yüksek OBP’ye sahip</a:t>
            </a:r>
            <a:r>
              <a:rPr lang="tr-TR" altLang="tr-TR" sz="3000" b="1" smtClean="0">
                <a:solidFill>
                  <a:srgbClr val="000000"/>
                </a:solidFill>
              </a:rPr>
              <a:t> bir öğrenciye okuldan </a:t>
            </a:r>
            <a:r>
              <a:rPr lang="tr-TR" altLang="tr-TR" sz="3000" b="1" smtClean="0">
                <a:solidFill>
                  <a:srgbClr val="00B0F0"/>
                </a:solidFill>
              </a:rPr>
              <a:t>60  puan </a:t>
            </a:r>
            <a:r>
              <a:rPr lang="tr-TR" altLang="tr-TR" sz="3000" smtClean="0">
                <a:solidFill>
                  <a:srgbClr val="000000"/>
                </a:solidFill>
              </a:rPr>
              <a:t>(0.12 x 500= 60) gelecek.</a:t>
            </a:r>
          </a:p>
          <a:p>
            <a:pPr marL="0" indent="0">
              <a:buFont typeface="Wingdings" pitchFamily="2" charset="2"/>
              <a:buNone/>
            </a:pPr>
            <a:endParaRPr lang="tr-TR" altLang="tr-T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altLang="tr-TR" sz="3900" b="1" dirty="0" smtClean="0">
                <a:solidFill>
                  <a:srgbClr val="FF0000"/>
                </a:solidFill>
              </a:rPr>
              <a:t>EK PUAN HESAPLANMASI</a:t>
            </a:r>
          </a:p>
        </p:txBody>
      </p:sp>
      <p:sp>
        <p:nvSpPr>
          <p:cNvPr id="36867" name="Rectangle 3"/>
          <p:cNvSpPr>
            <a:spLocks noGrp="1" noChangeArrowheads="1"/>
          </p:cNvSpPr>
          <p:nvPr>
            <p:ph type="body" idx="1"/>
          </p:nvPr>
        </p:nvSpPr>
        <p:spPr>
          <a:xfrm>
            <a:off x="827584" y="2636912"/>
            <a:ext cx="7937946" cy="2807568"/>
          </a:xfrm>
        </p:spPr>
        <p:txBody>
          <a:bodyPr/>
          <a:lstStyle/>
          <a:p>
            <a:pPr algn="just" eaLnBrk="1" hangingPunct="1">
              <a:lnSpc>
                <a:spcPct val="80000"/>
              </a:lnSpc>
              <a:buFont typeface="Wingdings" pitchFamily="2" charset="2"/>
              <a:buNone/>
              <a:defRPr/>
            </a:pPr>
            <a:endParaRPr lang="tr-TR" sz="1200" dirty="0" smtClean="0">
              <a:solidFill>
                <a:srgbClr val="000000"/>
              </a:solidFill>
            </a:endParaRPr>
          </a:p>
          <a:p>
            <a:pPr algn="just" eaLnBrk="1" hangingPunct="1">
              <a:defRPr/>
            </a:pPr>
            <a:r>
              <a:rPr lang="tr-TR" sz="2800" dirty="0" smtClean="0">
                <a:solidFill>
                  <a:srgbClr val="000000"/>
                </a:solidFill>
              </a:rPr>
              <a:t>EK PUAN UYGULAMASI 2015 YGS-LYS sisteminde son kez uygulanmıştır.</a:t>
            </a:r>
          </a:p>
          <a:p>
            <a:pPr algn="just" eaLnBrk="1" hangingPunct="1">
              <a:defRPr/>
            </a:pPr>
            <a:endParaRPr lang="tr-TR" sz="2800" dirty="0">
              <a:solidFill>
                <a:srgbClr val="000000"/>
              </a:solidFill>
            </a:endParaRPr>
          </a:p>
          <a:p>
            <a:pPr algn="just" eaLnBrk="1" hangingPunct="1">
              <a:defRPr/>
            </a:pPr>
            <a:r>
              <a:rPr lang="tr-TR" sz="2800" dirty="0" smtClean="0">
                <a:solidFill>
                  <a:srgbClr val="000000"/>
                </a:solidFill>
              </a:rPr>
              <a:t>Yani 2016 YGS-LYS sisteminde </a:t>
            </a:r>
            <a:r>
              <a:rPr lang="tr-TR" sz="2800" b="1" u="sng" dirty="0" smtClean="0">
                <a:solidFill>
                  <a:srgbClr val="0033CC"/>
                </a:solidFill>
              </a:rPr>
              <a:t>ek puan uygulaması artık yoktur.</a:t>
            </a:r>
          </a:p>
          <a:p>
            <a:pPr marL="0" indent="0" algn="just" eaLnBrk="1" hangingPunct="1">
              <a:buFont typeface="Wingdings" pitchFamily="2" charset="2"/>
              <a:buNone/>
              <a:defRPr/>
            </a:pPr>
            <a:endParaRPr lang="tr-TR" sz="2000" dirty="0" smtClean="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1"/>
          <p:cNvSpPr>
            <a:spLocks noGrp="1"/>
          </p:cNvSpPr>
          <p:nvPr>
            <p:ph type="title"/>
          </p:nvPr>
        </p:nvSpPr>
        <p:spPr>
          <a:xfrm>
            <a:off x="1371600" y="609600"/>
            <a:ext cx="7448550" cy="1143000"/>
          </a:xfrm>
        </p:spPr>
        <p:txBody>
          <a:bodyPr/>
          <a:lstStyle/>
          <a:p>
            <a:pPr eaLnBrk="1" hangingPunct="1"/>
            <a:r>
              <a:rPr lang="tr-TR" altLang="tr-TR" sz="3900" b="1" dirty="0" smtClean="0">
                <a:solidFill>
                  <a:srgbClr val="FF0000"/>
                </a:solidFill>
              </a:rPr>
              <a:t>KATSAYI UYGULAMASI  VE          OBP HESAPLANMASI-2</a:t>
            </a:r>
            <a:endParaRPr lang="tr-TR" altLang="tr-TR" sz="3900" dirty="0" smtClean="0"/>
          </a:p>
        </p:txBody>
      </p:sp>
      <p:sp>
        <p:nvSpPr>
          <p:cNvPr id="3" name="İçerik Yer Tutucusu 2"/>
          <p:cNvSpPr>
            <a:spLocks noGrp="1"/>
          </p:cNvSpPr>
          <p:nvPr>
            <p:ph idx="1"/>
          </p:nvPr>
        </p:nvSpPr>
        <p:spPr>
          <a:xfrm>
            <a:off x="809625" y="2427288"/>
            <a:ext cx="7958138" cy="3881437"/>
          </a:xfrm>
        </p:spPr>
        <p:txBody>
          <a:bodyPr/>
          <a:lstStyle/>
          <a:p>
            <a:pPr algn="just" eaLnBrk="1" hangingPunct="1">
              <a:defRPr/>
            </a:pPr>
            <a:r>
              <a:rPr lang="tr-TR" sz="2400" dirty="0" smtClean="0">
                <a:solidFill>
                  <a:srgbClr val="000000"/>
                </a:solidFill>
              </a:rPr>
              <a:t>Tercihler sonucu üniversitede bir bölüm kazanıpta gitmeyen </a:t>
            </a:r>
            <a:r>
              <a:rPr lang="tr-TR" sz="2400" b="1" dirty="0" smtClean="0">
                <a:solidFill>
                  <a:srgbClr val="000000"/>
                </a:solidFill>
              </a:rPr>
              <a:t>(Açıköğretimin kontenjansız bölümleri ve sınavsız geçişle bir yere yerleşenler hariç) </a:t>
            </a:r>
            <a:r>
              <a:rPr lang="tr-TR" sz="2400" dirty="0" smtClean="0">
                <a:solidFill>
                  <a:srgbClr val="000000"/>
                </a:solidFill>
              </a:rPr>
              <a:t>öğrenciler o sene tekrar sınava girdiklerinde </a:t>
            </a:r>
            <a:r>
              <a:rPr lang="tr-TR" sz="2400" b="1" dirty="0" smtClean="0">
                <a:solidFill>
                  <a:srgbClr val="FF0000"/>
                </a:solidFill>
              </a:rPr>
              <a:t>0.12</a:t>
            </a:r>
            <a:r>
              <a:rPr lang="tr-TR" sz="2400" dirty="0" smtClean="0">
                <a:solidFill>
                  <a:srgbClr val="000000"/>
                </a:solidFill>
              </a:rPr>
              <a:t> OBP katsayısı yarı yarıya düşürülerek </a:t>
            </a:r>
            <a:r>
              <a:rPr lang="tr-TR" sz="2400" b="1" dirty="0" smtClean="0">
                <a:solidFill>
                  <a:srgbClr val="008000"/>
                </a:solidFill>
              </a:rPr>
              <a:t>0.06</a:t>
            </a:r>
            <a:r>
              <a:rPr lang="tr-TR" sz="2400" dirty="0" smtClean="0">
                <a:solidFill>
                  <a:srgbClr val="000000"/>
                </a:solidFill>
              </a:rPr>
              <a:t> ile çarpılacaktır.</a:t>
            </a:r>
          </a:p>
          <a:p>
            <a:pPr algn="just" eaLnBrk="1" hangingPunct="1">
              <a:defRPr/>
            </a:pPr>
            <a:endParaRPr lang="tr-TR" sz="2200" dirty="0" smtClean="0">
              <a:solidFill>
                <a:srgbClr val="000000"/>
              </a:solidFill>
            </a:endParaRPr>
          </a:p>
          <a:p>
            <a:pPr algn="just" eaLnBrk="1" hangingPunct="1">
              <a:defRPr/>
            </a:pPr>
            <a:r>
              <a:rPr lang="tr-TR" sz="2400" dirty="0" smtClean="0">
                <a:solidFill>
                  <a:srgbClr val="000000"/>
                </a:solidFill>
              </a:rPr>
              <a:t>Yeni OBP sisteminde </a:t>
            </a:r>
            <a:r>
              <a:rPr lang="tr-TR" sz="2400" b="1" dirty="0" smtClean="0">
                <a:solidFill>
                  <a:srgbClr val="800000"/>
                </a:solidFill>
              </a:rPr>
              <a:t>okul birincisine direkt 60 gelmeyecek</a:t>
            </a:r>
            <a:r>
              <a:rPr lang="tr-TR" sz="2400" dirty="0" smtClean="0">
                <a:solidFill>
                  <a:srgbClr val="000000"/>
                </a:solidFill>
              </a:rPr>
              <a:t>. Okul birincisi de olsa diploma notu diğerleri gibi önce 5 ile çarpılacak, daha sonra çıkan sayıda 0.12 katsayısı ile çarpılacak.</a:t>
            </a:r>
          </a:p>
          <a:p>
            <a:pPr eaLnBrk="1" hangingPunct="1">
              <a:defRPr/>
            </a:pPr>
            <a:endParaRPr lang="tr-TR" sz="2200" dirty="0" smtClean="0">
              <a:solidFill>
                <a:srgbClr val="000000"/>
              </a:solidFill>
            </a:endParaRPr>
          </a:p>
          <a:p>
            <a:pPr marL="0" indent="0" eaLnBrk="1" hangingPunct="1">
              <a:buFont typeface="Wingdings" pitchFamily="2" charset="2"/>
              <a:buNone/>
              <a:defRPr/>
            </a:pPr>
            <a:endParaRPr lang="tr-TR" sz="22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altLang="tr-TR" sz="3900" b="1" smtClean="0">
                <a:solidFill>
                  <a:srgbClr val="FF0000"/>
                </a:solidFill>
              </a:rPr>
              <a:t>YERLEŞTİRME PUANLARI NASIL HESAPLANACAK?</a:t>
            </a:r>
            <a:r>
              <a:rPr lang="tr-TR" altLang="tr-TR" smtClean="0"/>
              <a:t> </a:t>
            </a:r>
          </a:p>
        </p:txBody>
      </p:sp>
      <p:sp>
        <p:nvSpPr>
          <p:cNvPr id="40963" name="Rectangle 3"/>
          <p:cNvSpPr>
            <a:spLocks noGrp="1" noChangeArrowheads="1"/>
          </p:cNvSpPr>
          <p:nvPr>
            <p:ph type="body" idx="1"/>
          </p:nvPr>
        </p:nvSpPr>
        <p:spPr>
          <a:xfrm>
            <a:off x="809625" y="2214563"/>
            <a:ext cx="7866063" cy="4310062"/>
          </a:xfrm>
        </p:spPr>
        <p:txBody>
          <a:bodyPr/>
          <a:lstStyle/>
          <a:p>
            <a:pPr eaLnBrk="1" hangingPunct="1">
              <a:lnSpc>
                <a:spcPct val="80000"/>
              </a:lnSpc>
              <a:defRPr/>
            </a:pPr>
            <a:r>
              <a:rPr lang="tr-TR" sz="2200" b="1" dirty="0" smtClean="0">
                <a:solidFill>
                  <a:srgbClr val="000000"/>
                </a:solidFill>
              </a:rPr>
              <a:t>Yerleştirme puanları hesaplanırken, Ortaöğretim Başarı Puanı (OBP) </a:t>
            </a:r>
            <a:r>
              <a:rPr lang="tr-TR" sz="2200" b="1" dirty="0" smtClean="0">
                <a:solidFill>
                  <a:srgbClr val="FF0000"/>
                </a:solidFill>
              </a:rPr>
              <a:t>0,12</a:t>
            </a:r>
            <a:r>
              <a:rPr lang="tr-TR" sz="2200" b="1" dirty="0" smtClean="0">
                <a:solidFill>
                  <a:srgbClr val="000000"/>
                </a:solidFill>
              </a:rPr>
              <a:t> ile çarpılarak sınav puanlarına (YGS ve LYS puanları) eklenecektir.</a:t>
            </a:r>
            <a:br>
              <a:rPr lang="tr-TR" sz="2200" b="1" dirty="0" smtClean="0">
                <a:solidFill>
                  <a:srgbClr val="000000"/>
                </a:solidFill>
              </a:rPr>
            </a:br>
            <a:r>
              <a:rPr lang="tr-TR" sz="2200" b="1" dirty="0" smtClean="0">
                <a:solidFill>
                  <a:srgbClr val="000000"/>
                </a:solidFill>
              </a:rPr>
              <a:t/>
            </a:r>
            <a:br>
              <a:rPr lang="tr-TR" sz="2200" b="1" dirty="0" smtClean="0">
                <a:solidFill>
                  <a:srgbClr val="000000"/>
                </a:solidFill>
              </a:rPr>
            </a:br>
            <a:r>
              <a:rPr lang="tr-TR" sz="2200" b="1" dirty="0" smtClean="0">
                <a:solidFill>
                  <a:srgbClr val="000000"/>
                </a:solidFill>
              </a:rPr>
              <a:t>Y-YGS = YGS + (0,12 x OBP)</a:t>
            </a:r>
            <a:br>
              <a:rPr lang="tr-TR" sz="2200" b="1" dirty="0" smtClean="0">
                <a:solidFill>
                  <a:srgbClr val="000000"/>
                </a:solidFill>
              </a:rPr>
            </a:br>
            <a:r>
              <a:rPr lang="tr-TR" sz="2200" b="1" dirty="0" smtClean="0">
                <a:solidFill>
                  <a:srgbClr val="000000"/>
                </a:solidFill>
              </a:rPr>
              <a:t>Y-LYS-MF = LYS-MF + (0,12 x OBP)</a:t>
            </a:r>
            <a:br>
              <a:rPr lang="tr-TR" sz="2200" b="1" dirty="0" smtClean="0">
                <a:solidFill>
                  <a:srgbClr val="000000"/>
                </a:solidFill>
              </a:rPr>
            </a:br>
            <a:r>
              <a:rPr lang="tr-TR" sz="2200" b="1" dirty="0" smtClean="0">
                <a:solidFill>
                  <a:srgbClr val="000000"/>
                </a:solidFill>
              </a:rPr>
              <a:t>Y-LYS-TM = LYS-TM + (0,12 x OBP)</a:t>
            </a:r>
            <a:br>
              <a:rPr lang="tr-TR" sz="2200" b="1" dirty="0" smtClean="0">
                <a:solidFill>
                  <a:srgbClr val="000000"/>
                </a:solidFill>
              </a:rPr>
            </a:br>
            <a:r>
              <a:rPr lang="tr-TR" sz="2200" b="1" dirty="0" smtClean="0">
                <a:solidFill>
                  <a:srgbClr val="000000"/>
                </a:solidFill>
              </a:rPr>
              <a:t>Y-LYS-TS = LYS-TS + (0,12 x OBP)</a:t>
            </a:r>
            <a:br>
              <a:rPr lang="tr-TR" sz="2200" b="1" dirty="0" smtClean="0">
                <a:solidFill>
                  <a:srgbClr val="000000"/>
                </a:solidFill>
              </a:rPr>
            </a:br>
            <a:r>
              <a:rPr lang="tr-TR" sz="2200" b="1" dirty="0" smtClean="0">
                <a:solidFill>
                  <a:srgbClr val="000000"/>
                </a:solidFill>
              </a:rPr>
              <a:t>Y-LYS-DİL = LYS-DİL + (0,12 x OBP)</a:t>
            </a:r>
            <a:br>
              <a:rPr lang="tr-TR" sz="2200" b="1" dirty="0" smtClean="0">
                <a:solidFill>
                  <a:srgbClr val="000000"/>
                </a:solidFill>
              </a:rPr>
            </a:br>
            <a:r>
              <a:rPr lang="tr-TR" sz="2200" dirty="0" smtClean="0">
                <a:solidFill>
                  <a:srgbClr val="000000"/>
                </a:solidFill>
              </a:rPr>
              <a:t/>
            </a:r>
            <a:br>
              <a:rPr lang="tr-TR" sz="2200" dirty="0" smtClean="0">
                <a:solidFill>
                  <a:srgbClr val="000000"/>
                </a:solidFill>
              </a:rPr>
            </a:br>
            <a:r>
              <a:rPr lang="tr-TR" sz="2200" b="1" dirty="0" smtClean="0">
                <a:solidFill>
                  <a:srgbClr val="000000"/>
                </a:solidFill>
              </a:rPr>
              <a:t>YGS, LYS ve OBP puanların en büyük değeri 500 olduğu için, </a:t>
            </a:r>
            <a:r>
              <a:rPr lang="tr-TR" sz="2200" b="1" u="sng" dirty="0" smtClean="0">
                <a:solidFill>
                  <a:srgbClr val="0033CC"/>
                </a:solidFill>
              </a:rPr>
              <a:t>tüm liseler için</a:t>
            </a:r>
            <a:r>
              <a:rPr lang="tr-TR" sz="2200" b="1" dirty="0" smtClean="0">
                <a:solidFill>
                  <a:srgbClr val="0033CC"/>
                </a:solidFill>
              </a:rPr>
              <a:t> </a:t>
            </a:r>
            <a:r>
              <a:rPr lang="tr-TR" sz="2200" b="1" dirty="0" smtClean="0">
                <a:solidFill>
                  <a:srgbClr val="000000"/>
                </a:solidFill>
              </a:rPr>
              <a:t>yerleştirme puanının en büyük değeri: </a:t>
            </a:r>
            <a:endParaRPr lang="tr-TR" sz="2200" b="1" dirty="0">
              <a:solidFill>
                <a:srgbClr val="000000"/>
              </a:solidFill>
            </a:endParaRPr>
          </a:p>
          <a:p>
            <a:pPr eaLnBrk="1" hangingPunct="1">
              <a:lnSpc>
                <a:spcPct val="80000"/>
              </a:lnSpc>
              <a:defRPr/>
            </a:pPr>
            <a:endParaRPr lang="tr-TR" sz="1200" b="1" dirty="0" smtClean="0">
              <a:solidFill>
                <a:srgbClr val="000000"/>
              </a:solidFill>
            </a:endParaRPr>
          </a:p>
          <a:p>
            <a:pPr marL="0" indent="0" algn="ctr" eaLnBrk="1" hangingPunct="1">
              <a:lnSpc>
                <a:spcPct val="80000"/>
              </a:lnSpc>
              <a:buFont typeface="Wingdings" pitchFamily="2" charset="2"/>
              <a:buNone/>
              <a:defRPr/>
            </a:pPr>
            <a:r>
              <a:rPr lang="tr-TR" sz="2200" b="1" dirty="0" smtClean="0">
                <a:solidFill>
                  <a:schemeClr val="folHlink"/>
                </a:solidFill>
              </a:rPr>
              <a:t>500 + 60 (0,12 x 500) = </a:t>
            </a:r>
            <a:r>
              <a:rPr lang="tr-TR" sz="2200" b="1" u="sng" dirty="0" smtClean="0">
                <a:solidFill>
                  <a:schemeClr val="folHlink"/>
                </a:solidFill>
              </a:rPr>
              <a:t>560</a:t>
            </a:r>
            <a:r>
              <a:rPr lang="tr-TR" sz="2200" b="1" dirty="0" smtClean="0">
                <a:solidFill>
                  <a:schemeClr val="folHlink"/>
                </a:solidFill>
              </a:rPr>
              <a:t> olacaktır.</a:t>
            </a:r>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1922</TotalTime>
  <Words>2817</Words>
  <Application>Microsoft Office PowerPoint</Application>
  <PresentationFormat>Ekran Gösterisi (4:3)</PresentationFormat>
  <Paragraphs>547</Paragraphs>
  <Slides>41</Slides>
  <Notes>11</Notes>
  <HiddenSlides>0</HiddenSlides>
  <MMClips>0</MMClips>
  <ScaleCrop>false</ScaleCrop>
  <HeadingPairs>
    <vt:vector size="4" baseType="variant">
      <vt:variant>
        <vt:lpstr>Tema</vt:lpstr>
      </vt:variant>
      <vt:variant>
        <vt:i4>6</vt:i4>
      </vt:variant>
      <vt:variant>
        <vt:lpstr>Slayt Başlıkları</vt:lpstr>
      </vt:variant>
      <vt:variant>
        <vt:i4>41</vt:i4>
      </vt:variant>
    </vt:vector>
  </HeadingPairs>
  <TitlesOfParts>
    <vt:vector size="47" baseType="lpstr">
      <vt:lpstr>Straight Edge</vt:lpstr>
      <vt:lpstr>Network</vt:lpstr>
      <vt:lpstr>Medyan</vt:lpstr>
      <vt:lpstr>Gündönümü</vt:lpstr>
      <vt:lpstr>Kentsel</vt:lpstr>
      <vt:lpstr>1_Ofis Teması</vt:lpstr>
      <vt:lpstr>   2016 – YGS ve LYS</vt:lpstr>
      <vt:lpstr>GENEL BİLGİLER</vt:lpstr>
      <vt:lpstr>SINAVSIZ GEÇİŞ</vt:lpstr>
      <vt:lpstr>Meslek Liselilerin Sınavsız Geçiş Öncelikleri</vt:lpstr>
      <vt:lpstr>KATSAYI UYGULAMASI  VE          OBP HESAPLANMASI-1</vt:lpstr>
      <vt:lpstr>SONUÇ OLARAK;</vt:lpstr>
      <vt:lpstr>EK PUAN HESAPLANMASI</vt:lpstr>
      <vt:lpstr>KATSAYI UYGULAMASI  VE          OBP HESAPLANMASI-2</vt:lpstr>
      <vt:lpstr>YERLEŞTİRME PUANLARI NASIL HESAPLANACAK? </vt:lpstr>
      <vt:lpstr>PowerPoint Sunusu</vt:lpstr>
      <vt:lpstr>1. AŞAMA:  YÜKSEKÖĞRETİME GEÇİŞ SINAVI (YGS)</vt:lpstr>
      <vt:lpstr>YGS (2016) </vt:lpstr>
      <vt:lpstr> 2016 YGS’de DERSLERE GÖRE SORU SAYILARI</vt:lpstr>
      <vt:lpstr>YGS SINAVINA KİMLER GİRECEK</vt:lpstr>
      <vt:lpstr>YGS PUANLARI NERELERDE VE NASIL KULLANILACAK</vt:lpstr>
      <vt:lpstr>PowerPoint Sunusu</vt:lpstr>
      <vt:lpstr>YGS TESTLERİNİN LYS PUANLARINA KATKISI NE KADAR-1 </vt:lpstr>
      <vt:lpstr>YGS TESTLERİNİN LYS PUANLARINA KATKISI NE KADAR-2</vt:lpstr>
      <vt:lpstr>YGS TESTLERİNİN LYS PUANLARINA KATKISI NE KADAR-3</vt:lpstr>
      <vt:lpstr>YGS PUAN TÜRLERİ VE TESTLERİN PUAN TÜRLERİNE GÖRE KATKILARI</vt:lpstr>
      <vt:lpstr>PowerPoint Sunusu</vt:lpstr>
      <vt:lpstr>DİKKAT: YGS Barajı Olacak</vt:lpstr>
      <vt:lpstr> 2. AŞAMA: LİSANS YERLEŞTİRME SINAVI  (LYS)</vt:lpstr>
      <vt:lpstr>LYS SINAVLARI (2016)</vt:lpstr>
      <vt:lpstr>LYS’ de  YER ALACAK TESTLER ve KAPSAMLARI</vt:lpstr>
      <vt:lpstr>LYS - 1 (MATEMATİK-GEOMETRİ)</vt:lpstr>
      <vt:lpstr>LYS-2 (FEN BİLİMLERİ-2)</vt:lpstr>
      <vt:lpstr>LYS-3 (TÜRK DİLİ VE EDEBİYATI – COĞRAFYA-1)</vt:lpstr>
      <vt:lpstr>LYS-4 (SOSYAL BİLİMLER-2)</vt:lpstr>
      <vt:lpstr>LYS-5 (YABANCI DİL)</vt:lpstr>
      <vt:lpstr>LYS PUAN TÜRLERİ</vt:lpstr>
      <vt:lpstr>PUAN TÜRLERİNE GÖRE        LYS’DE ÇÖZÜLECEK TESTLER</vt:lpstr>
      <vt:lpstr>LYS TESTLERİNİN LYS PUANLARINA KATKISI NE KADAR-1 </vt:lpstr>
      <vt:lpstr>LYS TESTLERİNİN LYS PUANLARINA KATKISI NE KADAR-2 </vt:lpstr>
      <vt:lpstr>PowerPoint Sunusu</vt:lpstr>
      <vt:lpstr>MF (SAYISAL) PUAN TÜRLERİ</vt:lpstr>
      <vt:lpstr>TM (EA) PUAN TÜRLERİ</vt:lpstr>
      <vt:lpstr>TS (SÖZEL) PUAN TÜRLERİ</vt:lpstr>
      <vt:lpstr>YABANCI DİL PUAN TÜRLERİ</vt:lpstr>
      <vt:lpstr>ALINACAK TEDBİRLER</vt:lpstr>
      <vt:lpstr>UNUTMAYIN !  </vt:lpstr>
    </vt:vector>
  </TitlesOfParts>
  <Manager>civelek.murat@gmail.com &amp; rehberlikbiztr@yahoo.com</Manager>
  <Company>http://www.rehberlik.biz.tr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YGS-LYS Sistemi</dc:title>
  <dc:subject>2016 YGS-LYS Sistemi</dc:subject>
  <dc:creator>Murat Civelek</dc:creator>
  <cp:keywords>2016 YGS-LYS Sistemi,  http:/www.rehberlik.biz.tr</cp:keywords>
  <dc:description>2016 YGS-LYS Sistemi,  http://www.rehberlik.biz.tr</dc:description>
  <cp:lastModifiedBy>TAYFUN ÖZTÜRK</cp:lastModifiedBy>
  <cp:revision>1510</cp:revision>
  <dcterms:created xsi:type="dcterms:W3CDTF">2009-01-22T08:42:00Z</dcterms:created>
  <dcterms:modified xsi:type="dcterms:W3CDTF">2016-02-24T09:00:22Z</dcterms:modified>
  <cp:category>YGS-LYS</cp:category>
</cp:coreProperties>
</file>