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3" r:id="rId27"/>
    <p:sldId id="284" r:id="rId28"/>
    <p:sldId id="282" r:id="rId29"/>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3" d="100"/>
          <a:sy n="33" d="100"/>
        </p:scale>
        <p:origin x="254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tr-TR" smtClean="0"/>
              <a:t>Asıl başlık stili için tıklatın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D3204CC-E986-493C-939C-4BAA2377142B}" type="datetimeFigureOut">
              <a:rPr lang="tr-TR" smtClean="0"/>
              <a:t>28.09.2016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F0BD480-1703-44FF-9CDD-0CE739D35B6C}" type="slidenum">
              <a:rPr lang="tr-TR" smtClean="0"/>
              <a:t>‹#›</a:t>
            </a:fld>
            <a:endParaRPr lang="tr-TR"/>
          </a:p>
        </p:txBody>
      </p:sp>
    </p:spTree>
    <p:extLst>
      <p:ext uri="{BB962C8B-B14F-4D97-AF65-F5344CB8AC3E}">
        <p14:creationId xmlns:p14="http://schemas.microsoft.com/office/powerpoint/2010/main" val="74962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3204CC-E986-493C-939C-4BAA2377142B}" type="datetimeFigureOut">
              <a:rPr lang="tr-TR" smtClean="0"/>
              <a:t>28.09.2016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F0BD480-1703-44FF-9CDD-0CE739D35B6C}" type="slidenum">
              <a:rPr lang="tr-TR" smtClean="0"/>
              <a:t>‹#›</a:t>
            </a:fld>
            <a:endParaRPr lang="tr-TR"/>
          </a:p>
        </p:txBody>
      </p:sp>
    </p:spTree>
    <p:extLst>
      <p:ext uri="{BB962C8B-B14F-4D97-AF65-F5344CB8AC3E}">
        <p14:creationId xmlns:p14="http://schemas.microsoft.com/office/powerpoint/2010/main" val="20169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3204CC-E986-493C-939C-4BAA2377142B}" type="datetimeFigureOut">
              <a:rPr lang="tr-TR" smtClean="0"/>
              <a:t>28.09.2016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F0BD480-1703-44FF-9CDD-0CE739D35B6C}" type="slidenum">
              <a:rPr lang="tr-TR" smtClean="0"/>
              <a:t>‹#›</a:t>
            </a:fld>
            <a:endParaRPr lang="tr-TR"/>
          </a:p>
        </p:txBody>
      </p:sp>
    </p:spTree>
    <p:extLst>
      <p:ext uri="{BB962C8B-B14F-4D97-AF65-F5344CB8AC3E}">
        <p14:creationId xmlns:p14="http://schemas.microsoft.com/office/powerpoint/2010/main" val="15012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3204CC-E986-493C-939C-4BAA2377142B}" type="datetimeFigureOut">
              <a:rPr lang="tr-TR" smtClean="0"/>
              <a:t>28.09.2016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F0BD480-1703-44FF-9CDD-0CE739D35B6C}" type="slidenum">
              <a:rPr lang="tr-TR" smtClean="0"/>
              <a:t>‹#›</a:t>
            </a:fld>
            <a:endParaRPr lang="tr-TR"/>
          </a:p>
        </p:txBody>
      </p:sp>
    </p:spTree>
    <p:extLst>
      <p:ext uri="{BB962C8B-B14F-4D97-AF65-F5344CB8AC3E}">
        <p14:creationId xmlns:p14="http://schemas.microsoft.com/office/powerpoint/2010/main" val="396931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tr-TR" smtClean="0"/>
              <a:t>Asıl başlık stili için tıklatın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D3204CC-E986-493C-939C-4BAA2377142B}" type="datetimeFigureOut">
              <a:rPr lang="tr-TR" smtClean="0"/>
              <a:t>28.09.2016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F0BD480-1703-44FF-9CDD-0CE739D35B6C}" type="slidenum">
              <a:rPr lang="tr-TR" smtClean="0"/>
              <a:t>‹#›</a:t>
            </a:fld>
            <a:endParaRPr lang="tr-TR"/>
          </a:p>
        </p:txBody>
      </p:sp>
    </p:spTree>
    <p:extLst>
      <p:ext uri="{BB962C8B-B14F-4D97-AF65-F5344CB8AC3E}">
        <p14:creationId xmlns:p14="http://schemas.microsoft.com/office/powerpoint/2010/main" val="82336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D3204CC-E986-493C-939C-4BAA2377142B}" type="datetimeFigureOut">
              <a:rPr lang="tr-TR" smtClean="0"/>
              <a:t>28.09.2016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F0BD480-1703-44FF-9CDD-0CE739D35B6C}" type="slidenum">
              <a:rPr lang="tr-TR" smtClean="0"/>
              <a:t>‹#›</a:t>
            </a:fld>
            <a:endParaRPr lang="tr-TR"/>
          </a:p>
        </p:txBody>
      </p:sp>
    </p:spTree>
    <p:extLst>
      <p:ext uri="{BB962C8B-B14F-4D97-AF65-F5344CB8AC3E}">
        <p14:creationId xmlns:p14="http://schemas.microsoft.com/office/powerpoint/2010/main" val="400136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tr-TR" smtClean="0"/>
              <a:t>Asıl metin stillerini düzenle</a:t>
            </a:r>
          </a:p>
        </p:txBody>
      </p:sp>
      <p:sp>
        <p:nvSpPr>
          <p:cNvPr id="4" name="Content Placeholder 3"/>
          <p:cNvSpPr>
            <a:spLocks noGrp="1"/>
          </p:cNvSpPr>
          <p:nvPr>
            <p:ph sz="half" idx="2"/>
          </p:nvPr>
        </p:nvSpPr>
        <p:spPr>
          <a:xfrm>
            <a:off x="520713" y="3905482"/>
            <a:ext cx="3198096" cy="574437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tr-TR" smtClean="0"/>
              <a:t>Asıl metin stillerini düzenle</a:t>
            </a:r>
          </a:p>
        </p:txBody>
      </p:sp>
      <p:sp>
        <p:nvSpPr>
          <p:cNvPr id="6" name="Content Placeholder 5"/>
          <p:cNvSpPr>
            <a:spLocks noGrp="1"/>
          </p:cNvSpPr>
          <p:nvPr>
            <p:ph sz="quarter" idx="4"/>
          </p:nvPr>
        </p:nvSpPr>
        <p:spPr>
          <a:xfrm>
            <a:off x="3827086" y="3905482"/>
            <a:ext cx="3213847" cy="574437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D3204CC-E986-493C-939C-4BAA2377142B}" type="datetimeFigureOut">
              <a:rPr lang="tr-TR" smtClean="0"/>
              <a:t>28.09.2016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F0BD480-1703-44FF-9CDD-0CE739D35B6C}" type="slidenum">
              <a:rPr lang="tr-TR" smtClean="0"/>
              <a:t>‹#›</a:t>
            </a:fld>
            <a:endParaRPr lang="tr-TR"/>
          </a:p>
        </p:txBody>
      </p:sp>
    </p:spTree>
    <p:extLst>
      <p:ext uri="{BB962C8B-B14F-4D97-AF65-F5344CB8AC3E}">
        <p14:creationId xmlns:p14="http://schemas.microsoft.com/office/powerpoint/2010/main" val="453472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D3204CC-E986-493C-939C-4BAA2377142B}" type="datetimeFigureOut">
              <a:rPr lang="tr-TR" smtClean="0"/>
              <a:t>28.09.2016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F0BD480-1703-44FF-9CDD-0CE739D35B6C}" type="slidenum">
              <a:rPr lang="tr-TR" smtClean="0"/>
              <a:t>‹#›</a:t>
            </a:fld>
            <a:endParaRPr lang="tr-TR"/>
          </a:p>
        </p:txBody>
      </p:sp>
    </p:spTree>
    <p:extLst>
      <p:ext uri="{BB962C8B-B14F-4D97-AF65-F5344CB8AC3E}">
        <p14:creationId xmlns:p14="http://schemas.microsoft.com/office/powerpoint/2010/main" val="370454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204CC-E986-493C-939C-4BAA2377142B}" type="datetimeFigureOut">
              <a:rPr lang="tr-TR" smtClean="0"/>
              <a:t>28.09.2016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F0BD480-1703-44FF-9CDD-0CE739D35B6C}" type="slidenum">
              <a:rPr lang="tr-TR" smtClean="0"/>
              <a:t>‹#›</a:t>
            </a:fld>
            <a:endParaRPr lang="tr-TR"/>
          </a:p>
        </p:txBody>
      </p:sp>
    </p:spTree>
    <p:extLst>
      <p:ext uri="{BB962C8B-B14F-4D97-AF65-F5344CB8AC3E}">
        <p14:creationId xmlns:p14="http://schemas.microsoft.com/office/powerpoint/2010/main" val="168118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tr-TR" smtClean="0"/>
              <a:t>Asıl başlık stili için tıklatın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3204CC-E986-493C-939C-4BAA2377142B}" type="datetimeFigureOut">
              <a:rPr lang="tr-TR" smtClean="0"/>
              <a:t>28.09.2016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F0BD480-1703-44FF-9CDD-0CE739D35B6C}" type="slidenum">
              <a:rPr lang="tr-TR" smtClean="0"/>
              <a:t>‹#›</a:t>
            </a:fld>
            <a:endParaRPr lang="tr-TR"/>
          </a:p>
        </p:txBody>
      </p:sp>
    </p:spTree>
    <p:extLst>
      <p:ext uri="{BB962C8B-B14F-4D97-AF65-F5344CB8AC3E}">
        <p14:creationId xmlns:p14="http://schemas.microsoft.com/office/powerpoint/2010/main" val="85660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3204CC-E986-493C-939C-4BAA2377142B}" type="datetimeFigureOut">
              <a:rPr lang="tr-TR" smtClean="0"/>
              <a:t>28.09.2016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F0BD480-1703-44FF-9CDD-0CE739D35B6C}" type="slidenum">
              <a:rPr lang="tr-TR" smtClean="0"/>
              <a:t>‹#›</a:t>
            </a:fld>
            <a:endParaRPr lang="tr-TR"/>
          </a:p>
        </p:txBody>
      </p:sp>
    </p:spTree>
    <p:extLst>
      <p:ext uri="{BB962C8B-B14F-4D97-AF65-F5344CB8AC3E}">
        <p14:creationId xmlns:p14="http://schemas.microsoft.com/office/powerpoint/2010/main" val="410464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1D3204CC-E986-493C-939C-4BAA2377142B}" type="datetimeFigureOut">
              <a:rPr lang="tr-TR" smtClean="0"/>
              <a:t>28.09.2016</a:t>
            </a:fld>
            <a:endParaRPr lang="tr-T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CF0BD480-1703-44FF-9CDD-0CE739D35B6C}" type="slidenum">
              <a:rPr lang="tr-TR" smtClean="0"/>
              <a:t>‹#›</a:t>
            </a:fld>
            <a:endParaRPr lang="tr-TR"/>
          </a:p>
        </p:txBody>
      </p:sp>
    </p:spTree>
    <p:extLst>
      <p:ext uri="{BB962C8B-B14F-4D97-AF65-F5344CB8AC3E}">
        <p14:creationId xmlns:p14="http://schemas.microsoft.com/office/powerpoint/2010/main" val="939505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50250"/>
          <a:stretch/>
        </p:blipFill>
        <p:spPr>
          <a:xfrm>
            <a:off x="0" y="-1"/>
            <a:ext cx="7523140" cy="10691813"/>
          </a:xfrm>
          <a:prstGeom prst="rect">
            <a:avLst/>
          </a:prstGeom>
        </p:spPr>
      </p:pic>
      <p:sp>
        <p:nvSpPr>
          <p:cNvPr id="7" name="Oval 6"/>
          <p:cNvSpPr/>
          <p:nvPr/>
        </p:nvSpPr>
        <p:spPr>
          <a:xfrm>
            <a:off x="662940" y="708659"/>
            <a:ext cx="2520000" cy="252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685799"/>
            <a:ext cx="2520000" cy="2512223"/>
          </a:xfrm>
          <a:prstGeom prst="rect">
            <a:avLst/>
          </a:prstGeom>
        </p:spPr>
      </p:pic>
      <p:sp>
        <p:nvSpPr>
          <p:cNvPr id="8" name="Dikdörtgen 7"/>
          <p:cNvSpPr/>
          <p:nvPr/>
        </p:nvSpPr>
        <p:spPr>
          <a:xfrm>
            <a:off x="4102065" y="1088946"/>
            <a:ext cx="3129315" cy="2308324"/>
          </a:xfrm>
          <a:prstGeom prst="rect">
            <a:avLst/>
          </a:prstGeom>
        </p:spPr>
        <p:txBody>
          <a:bodyPr wrap="square">
            <a:spAutoFit/>
          </a:bodyPr>
          <a:lstStyle/>
          <a:p>
            <a:pPr algn="ctr"/>
            <a:r>
              <a:rPr lang="tr-TR" b="1" dirty="0" smtClean="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2015-2016</a:t>
            </a:r>
          </a:p>
          <a:p>
            <a:pPr algn="ctr"/>
            <a:r>
              <a:rPr lang="tr-TR" b="1" dirty="0" smtClean="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EĞİTİM </a:t>
            </a:r>
            <a: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ÖĞRETİM </a:t>
            </a:r>
            <a:r>
              <a:rPr lang="tr-TR" b="1" dirty="0" smtClean="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YILI</a:t>
            </a:r>
          </a:p>
          <a:p>
            <a:pPr algn="ctr"/>
            <a:r>
              <a:rPr lang="tr-TR" b="1" dirty="0" smtClean="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DERS </a:t>
            </a:r>
            <a: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DIŞI ÇALIŞMALAR DEĞERLENDİRME ANKETİ SONUÇLARI</a:t>
            </a:r>
            <a: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
            </a:r>
            <a:b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br>
            <a: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
            </a:r>
            <a:b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br>
            <a:endPar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endParaRPr>
          </a:p>
        </p:txBody>
      </p:sp>
    </p:spTree>
    <p:extLst>
      <p:ext uri="{BB962C8B-B14F-4D97-AF65-F5344CB8AC3E}">
        <p14:creationId xmlns:p14="http://schemas.microsoft.com/office/powerpoint/2010/main" val="2407239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559674"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 y="8784325"/>
            <a:ext cx="564617" cy="562875"/>
          </a:xfrm>
          <a:prstGeom prst="rect">
            <a:avLst/>
          </a:prstGeom>
        </p:spPr>
      </p:pic>
      <p:pic>
        <p:nvPicPr>
          <p:cNvPr id="18" name="Resim 17"/>
          <p:cNvPicPr>
            <a:picLocks noChangeAspect="1"/>
          </p:cNvPicPr>
          <p:nvPr/>
        </p:nvPicPr>
        <p:blipFill rotWithShape="1">
          <a:blip r:embed="rId2">
            <a:extLst>
              <a:ext uri="{28A0092B-C50C-407E-A947-70E740481C1C}">
                <a14:useLocalDpi xmlns:a14="http://schemas.microsoft.com/office/drawing/2010/main" val="0"/>
              </a:ext>
            </a:extLst>
          </a:blip>
          <a:srcRect r="97331"/>
          <a:stretch/>
        </p:blipFill>
        <p:spPr>
          <a:xfrm rot="5400000">
            <a:off x="3732980" y="1766707"/>
            <a:ext cx="201771" cy="7451616"/>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749" y="-1"/>
            <a:ext cx="632423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tin kutusu 9"/>
          <p:cNvSpPr txBox="1"/>
          <p:nvPr/>
        </p:nvSpPr>
        <p:spPr>
          <a:xfrm>
            <a:off x="671749" y="4145577"/>
            <a:ext cx="6552011" cy="147732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on üçüncü maddesine ilişkin veriler incelendiğinde öğrencilerin % 80’lik kısmının okulda yapılan çalışmalara  okul yönetiminin katıldığını ve çalışanları desteklediklerini belirtikleri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325184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559675"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058" y="8807185"/>
            <a:ext cx="564617" cy="562875"/>
          </a:xfrm>
          <a:prstGeom prst="rect">
            <a:avLst/>
          </a:prstGeom>
        </p:spPr>
      </p:pic>
      <p:sp>
        <p:nvSpPr>
          <p:cNvPr id="14" name="Dikdörtgen 13"/>
          <p:cNvSpPr/>
          <p:nvPr/>
        </p:nvSpPr>
        <p:spPr>
          <a:xfrm>
            <a:off x="548639" y="331739"/>
            <a:ext cx="6105407" cy="1754326"/>
          </a:xfrm>
          <a:prstGeom prst="rect">
            <a:avLst/>
          </a:prstGeom>
        </p:spPr>
        <p:txBody>
          <a:bodyPr wrap="square">
            <a:spAutoFit/>
          </a:bodyPr>
          <a:lstStyle/>
          <a:p>
            <a:pPr algn="ctr"/>
            <a:r>
              <a:rPr lang="tr-TR" b="1" dirty="0" smtClean="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2015-2016</a:t>
            </a:r>
          </a:p>
          <a:p>
            <a:pPr algn="ctr"/>
            <a:r>
              <a:rPr lang="tr-TR" b="1" dirty="0" smtClean="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EĞİTİM </a:t>
            </a:r>
            <a: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ÖĞRETİM </a:t>
            </a:r>
            <a:r>
              <a:rPr lang="tr-TR" b="1" dirty="0" smtClean="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YILI</a:t>
            </a:r>
          </a:p>
          <a:p>
            <a:pPr algn="ctr"/>
            <a:r>
              <a:rPr lang="tr-TR" b="1" dirty="0" smtClean="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DERS </a:t>
            </a:r>
            <a: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DIŞI ÇALIŞMALAR DEĞERLENDİRME ANKETİ SONUÇLARI</a:t>
            </a:r>
            <a: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
            </a:r>
            <a:b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br>
            <a: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
            </a:r>
            <a:b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br>
            <a:endPar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endParaRPr>
          </a:p>
        </p:txBody>
      </p:sp>
      <p:sp>
        <p:nvSpPr>
          <p:cNvPr id="15" name="Dikdörtgen 14"/>
          <p:cNvSpPr/>
          <p:nvPr/>
        </p:nvSpPr>
        <p:spPr>
          <a:xfrm>
            <a:off x="548639" y="3088259"/>
            <a:ext cx="6388065" cy="2246769"/>
          </a:xfrm>
          <a:prstGeom prst="rect">
            <a:avLst/>
          </a:prstGeom>
        </p:spPr>
        <p:txBody>
          <a:bodyPr wrap="square">
            <a:spAutoFit/>
          </a:bodyPr>
          <a:lstStyle/>
          <a:p>
            <a:pPr lvl="0" algn="just" defTabSz="914400"/>
            <a:r>
              <a:rPr lang="tr-TR" sz="2800" kern="0" dirty="0">
                <a:solidFill>
                  <a:prstClr val="black"/>
                </a:solidFill>
                <a:ea typeface="+mj-ea"/>
                <a:cs typeface="+mj-cs"/>
              </a:rPr>
              <a:t>2015-2016 eğitim öğretim yılında yapılan ders dışı çalışmalar değerlendirme anketine katılan 59 öğretmene ait sonuçlara ilişkin veriler aşağıda sunulmuştur. </a:t>
            </a:r>
            <a:endParaRPr kumimoji="0" lang="tr-TR" sz="2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186232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559674"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 y="8784325"/>
            <a:ext cx="564617" cy="562875"/>
          </a:xfrm>
          <a:prstGeom prst="rect">
            <a:avLst/>
          </a:prstGeom>
        </p:spPr>
      </p:pic>
      <p:pic>
        <p:nvPicPr>
          <p:cNvPr id="18" name="Resim 17"/>
          <p:cNvPicPr>
            <a:picLocks noChangeAspect="1"/>
          </p:cNvPicPr>
          <p:nvPr/>
        </p:nvPicPr>
        <p:blipFill rotWithShape="1">
          <a:blip r:embed="rId2">
            <a:extLst>
              <a:ext uri="{28A0092B-C50C-407E-A947-70E740481C1C}">
                <a14:useLocalDpi xmlns:a14="http://schemas.microsoft.com/office/drawing/2010/main" val="0"/>
              </a:ext>
            </a:extLst>
          </a:blip>
          <a:srcRect r="97331"/>
          <a:stretch/>
        </p:blipFill>
        <p:spPr>
          <a:xfrm rot="5400000">
            <a:off x="3732980" y="1766707"/>
            <a:ext cx="201771" cy="7451616"/>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104" y="0"/>
            <a:ext cx="6001574" cy="429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587477" y="4041776"/>
            <a:ext cx="6682003" cy="147732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birinci maddesine ilişkin veriler incelendiğinde öğretmenlerin %83’ünün öğrencilerin ders dışı faaliyetlerden sosyal, kültürel, kişisel, ruhsal ve fiziksel yönden olumlu yönde etkilediklerini belirttikleri görülmektedir.  </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775" y="5640330"/>
            <a:ext cx="5943600" cy="455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p:nvSpPr>
        <p:spPr>
          <a:xfrm>
            <a:off x="587477" y="9659504"/>
            <a:ext cx="6682003"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ikinci maddesine ilişkin veriler incelendiğinde öğretmenlerin %98’inin çalışmalarda öğrencileri motive edebildiklerini belirttikleri görülmektedir.  </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4145513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559675"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058" y="8807185"/>
            <a:ext cx="564617" cy="562875"/>
          </a:xfrm>
          <a:prstGeom prst="rect">
            <a:avLst/>
          </a:prstGeom>
        </p:spPr>
      </p:pic>
      <p:pic>
        <p:nvPicPr>
          <p:cNvPr id="18" name="Resim 17"/>
          <p:cNvPicPr>
            <a:picLocks noChangeAspect="1"/>
          </p:cNvPicPr>
          <p:nvPr/>
        </p:nvPicPr>
        <p:blipFill rotWithShape="1">
          <a:blip r:embed="rId4">
            <a:extLst>
              <a:ext uri="{28A0092B-C50C-407E-A947-70E740481C1C}">
                <a14:useLocalDpi xmlns:a14="http://schemas.microsoft.com/office/drawing/2010/main" val="0"/>
              </a:ext>
            </a:extLst>
          </a:blip>
          <a:srcRect r="97331"/>
          <a:stretch/>
        </p:blipFill>
        <p:spPr>
          <a:xfrm rot="16200000" flipH="1">
            <a:off x="3595820" y="1766707"/>
            <a:ext cx="201771" cy="7451616"/>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538" y="0"/>
            <a:ext cx="5570957" cy="416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675538" y="3899829"/>
            <a:ext cx="6319520"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üçüncü maddesine ilişkin veriler incelendiğinde öğretmenlerin %86’sının çalışmalar için yeterli sayıda ve istekli öğrenci bulabildiklerini belirttikleri görülmektedir.  </a:t>
            </a:r>
            <a:endParaRPr kumimoji="0" lang="tr-TR" sz="18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143" y="5687023"/>
            <a:ext cx="5624771" cy="4226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tin kutusu 9"/>
          <p:cNvSpPr txBox="1"/>
          <p:nvPr/>
        </p:nvSpPr>
        <p:spPr>
          <a:xfrm>
            <a:off x="675538" y="9585106"/>
            <a:ext cx="6113882"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dördüncü maddesine ilişkin veriler incelendiğinde öğretmenlerin %71’inin çalışmalara öğrenci velilerinin destek verdiklerini belirttikleri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550424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559674"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 y="8784325"/>
            <a:ext cx="564617" cy="562875"/>
          </a:xfrm>
          <a:prstGeom prst="rect">
            <a:avLst/>
          </a:prstGeom>
        </p:spPr>
      </p:pic>
      <p:pic>
        <p:nvPicPr>
          <p:cNvPr id="18" name="Resim 17"/>
          <p:cNvPicPr>
            <a:picLocks noChangeAspect="1"/>
          </p:cNvPicPr>
          <p:nvPr/>
        </p:nvPicPr>
        <p:blipFill rotWithShape="1">
          <a:blip r:embed="rId2">
            <a:extLst>
              <a:ext uri="{28A0092B-C50C-407E-A947-70E740481C1C}">
                <a14:useLocalDpi xmlns:a14="http://schemas.microsoft.com/office/drawing/2010/main" val="0"/>
              </a:ext>
            </a:extLst>
          </a:blip>
          <a:srcRect r="97331"/>
          <a:stretch/>
        </p:blipFill>
        <p:spPr>
          <a:xfrm rot="5400000">
            <a:off x="3732980" y="1766707"/>
            <a:ext cx="201771" cy="7451616"/>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02" y="0"/>
            <a:ext cx="6172200" cy="443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660502" y="4114945"/>
            <a:ext cx="6388293"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beşinci maddesine ilişkin veriler incelendiğinde öğretmenlerin %78’inin çalışmalar için ayrılan  sürenin yeterli olduğunu belirttikleri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87" y="5669756"/>
            <a:ext cx="6113708" cy="450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p:nvSpPr>
        <p:spPr>
          <a:xfrm>
            <a:off x="587477" y="9708327"/>
            <a:ext cx="6727723"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altıncı maddesine ilişkin veriler incelendiğinde öğretmenlerin %68’inin çalışmalar için mekân sıkıntısı yaşanmadığını belirttikleri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858072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559675"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058" y="8807185"/>
            <a:ext cx="564617" cy="562875"/>
          </a:xfrm>
          <a:prstGeom prst="rect">
            <a:avLst/>
          </a:prstGeom>
        </p:spPr>
      </p:pic>
      <p:pic>
        <p:nvPicPr>
          <p:cNvPr id="18" name="Resim 17"/>
          <p:cNvPicPr>
            <a:picLocks noChangeAspect="1"/>
          </p:cNvPicPr>
          <p:nvPr/>
        </p:nvPicPr>
        <p:blipFill rotWithShape="1">
          <a:blip r:embed="rId4">
            <a:extLst>
              <a:ext uri="{28A0092B-C50C-407E-A947-70E740481C1C}">
                <a14:useLocalDpi xmlns:a14="http://schemas.microsoft.com/office/drawing/2010/main" val="0"/>
              </a:ext>
            </a:extLst>
          </a:blip>
          <a:srcRect r="97331"/>
          <a:stretch/>
        </p:blipFill>
        <p:spPr>
          <a:xfrm rot="16200000" flipH="1">
            <a:off x="3595820" y="1766707"/>
            <a:ext cx="201771" cy="7451616"/>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91" y="0"/>
            <a:ext cx="5800574" cy="423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293869" y="4173658"/>
            <a:ext cx="6683901"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yedinci maddesine ilişkin veriler incelendiğinde öğretmenlerin %82’sinin çalışmalar için ayrılan zaman diliminin uygun olduğunu belirttikleri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759" y="5593401"/>
            <a:ext cx="5856606" cy="410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tin kutusu 9"/>
          <p:cNvSpPr txBox="1"/>
          <p:nvPr/>
        </p:nvSpPr>
        <p:spPr>
          <a:xfrm>
            <a:off x="461790" y="9388127"/>
            <a:ext cx="6515979" cy="147732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sekizinci maddesine ilişkin veriler incelendiğinde öğretmenlerin %71’inin çalışmalar sırasında kullanılan araç gereç ve materyalleri temin ederken zorlanmadıklarını belirttikleri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864558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559674"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 y="8784325"/>
            <a:ext cx="564617" cy="562875"/>
          </a:xfrm>
          <a:prstGeom prst="rect">
            <a:avLst/>
          </a:prstGeom>
        </p:spPr>
      </p:pic>
      <p:pic>
        <p:nvPicPr>
          <p:cNvPr id="18" name="Resim 17"/>
          <p:cNvPicPr>
            <a:picLocks noChangeAspect="1"/>
          </p:cNvPicPr>
          <p:nvPr/>
        </p:nvPicPr>
        <p:blipFill rotWithShape="1">
          <a:blip r:embed="rId2">
            <a:extLst>
              <a:ext uri="{28A0092B-C50C-407E-A947-70E740481C1C}">
                <a14:useLocalDpi xmlns:a14="http://schemas.microsoft.com/office/drawing/2010/main" val="0"/>
              </a:ext>
            </a:extLst>
          </a:blip>
          <a:srcRect r="97331"/>
          <a:stretch/>
        </p:blipFill>
        <p:spPr>
          <a:xfrm rot="5400000">
            <a:off x="3732980" y="1766707"/>
            <a:ext cx="201771" cy="7451616"/>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080" y="0"/>
            <a:ext cx="5956316" cy="399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587477" y="3983675"/>
            <a:ext cx="6696919" cy="147732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dokuzuncu maddesine ilişkin veriler incelendiğinde öğretmenlerin %63’ünün yapılan çalışmalarla ulusal, uluslararası ve mahalli yarışma ve etkinliklere katıldıklarını belirttikleri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80" y="5613721"/>
            <a:ext cx="6015570" cy="403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p:nvSpPr>
        <p:spPr>
          <a:xfrm>
            <a:off x="587477" y="9652304"/>
            <a:ext cx="6696919"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onuncu maddesine ilişkin veriler incelendiğinde öğretmenlerin %65’inin öğrencilerin sağlığı ve gelişimi açısından,  çalışma ortamının yeterli olduğunu belirttikleri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214846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559675"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058" y="8807185"/>
            <a:ext cx="564617" cy="562875"/>
          </a:xfrm>
          <a:prstGeom prst="rect">
            <a:avLst/>
          </a:prstGeom>
        </p:spPr>
      </p:pic>
      <p:pic>
        <p:nvPicPr>
          <p:cNvPr id="18" name="Resim 17"/>
          <p:cNvPicPr>
            <a:picLocks noChangeAspect="1"/>
          </p:cNvPicPr>
          <p:nvPr/>
        </p:nvPicPr>
        <p:blipFill rotWithShape="1">
          <a:blip r:embed="rId4">
            <a:extLst>
              <a:ext uri="{28A0092B-C50C-407E-A947-70E740481C1C}">
                <a14:useLocalDpi xmlns:a14="http://schemas.microsoft.com/office/drawing/2010/main" val="0"/>
              </a:ext>
            </a:extLst>
          </a:blip>
          <a:srcRect r="97331"/>
          <a:stretch/>
        </p:blipFill>
        <p:spPr>
          <a:xfrm rot="16200000" flipH="1">
            <a:off x="3595820" y="1766707"/>
            <a:ext cx="201771" cy="7451616"/>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641" y="-26726"/>
            <a:ext cx="5591035" cy="406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292291" y="3897299"/>
            <a:ext cx="6702767" cy="147732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on birinci maddesine ilişkin veriler incelendiğinde öğretmenlerin %90’ının okuldaki çalışmaların öğrencilerin yeteneklerini geliştirecek şekilde düzenlendiğini belirttikleri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981" y="5714665"/>
            <a:ext cx="5641775" cy="413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tin kutusu 9"/>
          <p:cNvSpPr txBox="1"/>
          <p:nvPr/>
        </p:nvSpPr>
        <p:spPr>
          <a:xfrm>
            <a:off x="292291" y="9309657"/>
            <a:ext cx="6702766"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on ikinci maddesine ilişkin veriler incelendiğinde öğretmenlerin %92’sinin her öğrencinin, okulda düzenlenen  çalışmalara  katılmasına fırsat tanındığını belirttikleri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469411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559674"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 y="8784325"/>
            <a:ext cx="564617" cy="562875"/>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981" y="0"/>
            <a:ext cx="5569768" cy="398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587477" y="4145577"/>
            <a:ext cx="6704863"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on üçüncü maddesine ilişkin veriler incelendiğinde öğretmenlerin %95’inin okulda yapılan çalışmalara  yönetimin katıldığını ve çalışanları desteklediklerini belirttikleri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633916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559675"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058" y="8807185"/>
            <a:ext cx="564617" cy="562875"/>
          </a:xfrm>
          <a:prstGeom prst="rect">
            <a:avLst/>
          </a:prstGeom>
        </p:spPr>
      </p:pic>
      <p:pic>
        <p:nvPicPr>
          <p:cNvPr id="18" name="Resim 17"/>
          <p:cNvPicPr>
            <a:picLocks noChangeAspect="1"/>
          </p:cNvPicPr>
          <p:nvPr/>
        </p:nvPicPr>
        <p:blipFill rotWithShape="1">
          <a:blip r:embed="rId4">
            <a:extLst>
              <a:ext uri="{28A0092B-C50C-407E-A947-70E740481C1C}">
                <a14:useLocalDpi xmlns:a14="http://schemas.microsoft.com/office/drawing/2010/main" val="0"/>
              </a:ext>
            </a:extLst>
          </a:blip>
          <a:srcRect r="97331"/>
          <a:stretch/>
        </p:blipFill>
        <p:spPr>
          <a:xfrm rot="16200000" flipH="1">
            <a:off x="3624921" y="2314762"/>
            <a:ext cx="201771" cy="7451616"/>
          </a:xfrm>
          <a:prstGeom prst="rect">
            <a:avLst/>
          </a:prstGeom>
        </p:spPr>
      </p:pic>
      <p:sp>
        <p:nvSpPr>
          <p:cNvPr id="2" name="Dikdörtgen 1"/>
          <p:cNvSpPr/>
          <p:nvPr/>
        </p:nvSpPr>
        <p:spPr>
          <a:xfrm>
            <a:off x="473392" y="-868681"/>
            <a:ext cx="6109543" cy="2862322"/>
          </a:xfrm>
          <a:prstGeom prst="rect">
            <a:avLst/>
          </a:prstGeom>
        </p:spPr>
        <p:txBody>
          <a:bodyPr wrap="square">
            <a:spAutoFit/>
          </a:bodyPr>
          <a:lstStyle/>
          <a:p>
            <a:endParaRPr lang="tr-TR" sz="3600" b="1">
              <a:ln w="9525">
                <a:solidFill>
                  <a:schemeClr val="bg1"/>
                </a:solidFill>
                <a:prstDash val="solid"/>
              </a:ln>
              <a:effectLst>
                <a:outerShdw blurRad="12700" dist="38100" dir="2700000" algn="tl" rotWithShape="0">
                  <a:schemeClr val="bg1">
                    <a:lumMod val="50000"/>
                  </a:schemeClr>
                </a:outerShdw>
              </a:effectLst>
            </a:endParaRPr>
          </a:p>
          <a:p>
            <a:pPr algn="ctr"/>
            <a:endParaRPr lang="tr-TR" sz="3600" b="1" dirty="0">
              <a:ln w="9525">
                <a:solidFill>
                  <a:schemeClr val="bg1"/>
                </a:solidFill>
                <a:prstDash val="solid"/>
              </a:ln>
              <a:effectLst>
                <a:outerShdw blurRad="12700" dist="38100" dir="2700000" algn="tl" rotWithShape="0">
                  <a:schemeClr val="bg1">
                    <a:lumMod val="50000"/>
                  </a:schemeClr>
                </a:outerShdw>
              </a:effectLst>
            </a:endParaRPr>
          </a:p>
          <a:p>
            <a:pPr algn="ctr"/>
            <a:r>
              <a:rPr lang="tr-TR" sz="3600" b="1" dirty="0">
                <a:ln w="9525">
                  <a:solidFill>
                    <a:schemeClr val="bg1"/>
                  </a:solidFill>
                  <a:prstDash val="solid"/>
                </a:ln>
                <a:effectLst>
                  <a:outerShdw blurRad="12700" dist="38100" dir="2700000" algn="tl" rotWithShape="0">
                    <a:schemeClr val="bg1">
                      <a:lumMod val="50000"/>
                    </a:schemeClr>
                  </a:outerShdw>
                </a:effectLst>
              </a:rPr>
              <a:t>DERS DIŞI ÇALIŞMALAR ANKETİNE  İLİŞKİN</a:t>
            </a:r>
          </a:p>
          <a:p>
            <a:pPr algn="ctr"/>
            <a:r>
              <a:rPr lang="tr-TR" sz="3600" b="1" dirty="0">
                <a:ln w="9525">
                  <a:solidFill>
                    <a:schemeClr val="bg1"/>
                  </a:solidFill>
                  <a:prstDash val="solid"/>
                </a:ln>
                <a:effectLst>
                  <a:outerShdw blurRad="12700" dist="38100" dir="2700000" algn="tl" rotWithShape="0">
                    <a:schemeClr val="bg1">
                      <a:lumMod val="50000"/>
                    </a:schemeClr>
                  </a:outerShdw>
                </a:effectLst>
              </a:rPr>
              <a:t> SÜTUN GRAFİKLERİ</a:t>
            </a:r>
            <a:endParaRPr lang="tr-TR" sz="36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3" name="Resim 2"/>
          <p:cNvPicPr>
            <a:picLocks noChangeAspect="1"/>
          </p:cNvPicPr>
          <p:nvPr/>
        </p:nvPicPr>
        <p:blipFill rotWithShape="1">
          <a:blip r:embed="rId5"/>
          <a:srcRect l="5771" t="18780" b="10720"/>
          <a:stretch/>
        </p:blipFill>
        <p:spPr>
          <a:xfrm>
            <a:off x="0" y="2676188"/>
            <a:ext cx="6766563" cy="2849345"/>
          </a:xfrm>
          <a:prstGeom prst="rect">
            <a:avLst/>
          </a:prstGeom>
        </p:spPr>
      </p:pic>
      <p:pic>
        <p:nvPicPr>
          <p:cNvPr id="4" name="Resim 3"/>
          <p:cNvPicPr>
            <a:picLocks noChangeAspect="1"/>
          </p:cNvPicPr>
          <p:nvPr/>
        </p:nvPicPr>
        <p:blipFill>
          <a:blip r:embed="rId6"/>
          <a:stretch>
            <a:fillRect/>
          </a:stretch>
        </p:blipFill>
        <p:spPr>
          <a:xfrm>
            <a:off x="-1" y="5939684"/>
            <a:ext cx="6766563" cy="3486003"/>
          </a:xfrm>
          <a:prstGeom prst="rect">
            <a:avLst/>
          </a:prstGeom>
        </p:spPr>
      </p:pic>
    </p:spTree>
    <p:extLst>
      <p:ext uri="{BB962C8B-B14F-4D97-AF65-F5344CB8AC3E}">
        <p14:creationId xmlns:p14="http://schemas.microsoft.com/office/powerpoint/2010/main" val="2983217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duotone>
              <a:schemeClr val="bg2">
                <a:shade val="45000"/>
                <a:satMod val="135000"/>
              </a:schemeClr>
              <a:prstClr val="white"/>
            </a:duotone>
          </a:blip>
          <a:stretch>
            <a:fillRect/>
          </a:stretch>
        </p:blipFill>
        <p:spPr>
          <a:xfrm>
            <a:off x="18279" y="-750"/>
            <a:ext cx="7523116" cy="10693311"/>
          </a:xfrm>
          <a:prstGeom prst="rect">
            <a:avLst/>
          </a:prstGeom>
        </p:spPr>
      </p:pic>
    </p:spTree>
    <p:extLst>
      <p:ext uri="{BB962C8B-B14F-4D97-AF65-F5344CB8AC3E}">
        <p14:creationId xmlns:p14="http://schemas.microsoft.com/office/powerpoint/2010/main" val="3745571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559674"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 y="8784325"/>
            <a:ext cx="564617" cy="562875"/>
          </a:xfrm>
          <a:prstGeom prst="rect">
            <a:avLst/>
          </a:prstGeom>
        </p:spPr>
      </p:pic>
      <p:pic>
        <p:nvPicPr>
          <p:cNvPr id="18" name="Resim 17"/>
          <p:cNvPicPr>
            <a:picLocks noChangeAspect="1"/>
          </p:cNvPicPr>
          <p:nvPr/>
        </p:nvPicPr>
        <p:blipFill rotWithShape="1">
          <a:blip r:embed="rId2">
            <a:extLst>
              <a:ext uri="{28A0092B-C50C-407E-A947-70E740481C1C}">
                <a14:useLocalDpi xmlns:a14="http://schemas.microsoft.com/office/drawing/2010/main" val="0"/>
              </a:ext>
            </a:extLst>
          </a:blip>
          <a:srcRect r="97331"/>
          <a:stretch/>
        </p:blipFill>
        <p:spPr>
          <a:xfrm rot="5400000">
            <a:off x="3732980" y="1766707"/>
            <a:ext cx="201771" cy="7451616"/>
          </a:xfrm>
          <a:prstGeom prst="rect">
            <a:avLst/>
          </a:prstGeom>
        </p:spPr>
      </p:pic>
      <p:sp>
        <p:nvSpPr>
          <p:cNvPr id="2" name="Dikdörtgen 1"/>
          <p:cNvSpPr/>
          <p:nvPr/>
        </p:nvSpPr>
        <p:spPr>
          <a:xfrm>
            <a:off x="982980" y="12413"/>
            <a:ext cx="6309360" cy="4376583"/>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Tx/>
              <a:buSzTx/>
              <a:buFontTx/>
              <a:buNone/>
              <a:tabLst/>
              <a:defRPr/>
            </a:pPr>
            <a:endParaRPr kumimoji="0" lang="tr-TR" sz="3200" b="1" i="0" u="none" strike="noStrike" kern="0" cap="none" spc="0" normalizeH="0" baseline="0" noProof="0" dirty="0" smtClean="0">
              <a:ln>
                <a:noFill/>
              </a:ln>
              <a:solidFill>
                <a:srgbClr val="1F497D">
                  <a:lumMod val="75000"/>
                </a:srgbClr>
              </a:solidFill>
              <a:effectLst>
                <a:outerShdw blurRad="38100" dist="38100" dir="2700000" algn="tl">
                  <a:srgbClr val="000000">
                    <a:alpha val="43137"/>
                  </a:srgbClr>
                </a:outerShdw>
              </a:effectLst>
              <a:uLnTx/>
              <a:uFillTx/>
            </a:endParaRPr>
          </a:p>
          <a:p>
            <a:pPr marL="0" marR="0" lvl="0" indent="0" defTabSz="914400" eaLnBrk="1" fontAlgn="auto" latinLnBrk="0" hangingPunct="1">
              <a:lnSpc>
                <a:spcPct val="100000"/>
              </a:lnSpc>
              <a:spcBef>
                <a:spcPct val="20000"/>
              </a:spcBef>
              <a:spcAft>
                <a:spcPts val="0"/>
              </a:spcAft>
              <a:buClrTx/>
              <a:buSzTx/>
              <a:buFontTx/>
              <a:buNone/>
              <a:tabLst/>
              <a:defRPr/>
            </a:pPr>
            <a:endParaRPr kumimoji="0" lang="tr-TR" sz="32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endParaRPr>
          </a:p>
          <a:p>
            <a:pPr marL="0" marR="0" lvl="0" indent="0" algn="just" defTabSz="914400" eaLnBrk="1" fontAlgn="auto" latinLnBrk="0" hangingPunct="1">
              <a:lnSpc>
                <a:spcPct val="100000"/>
              </a:lnSpc>
              <a:spcBef>
                <a:spcPct val="20000"/>
              </a:spcBef>
              <a:spcAft>
                <a:spcPts val="0"/>
              </a:spcAft>
              <a:buClrTx/>
              <a:buSzTx/>
              <a:buFontTx/>
              <a:buNone/>
              <a:tabLst/>
              <a:defRPr/>
            </a:pPr>
            <a:r>
              <a:rPr kumimoji="0" lang="tr-TR" sz="4000" b="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rPr>
              <a:t>Öğretmenlerin  ders dışı çalışmalara ilişkin açık uçlu sorulara verdikleri cevapları içeren frekans  tablosu aşağıda sunulmuştur.</a:t>
            </a:r>
            <a:endParaRPr kumimoji="0" lang="tr-TR" sz="4000" b="0" i="0" u="none" strike="noStrike" kern="0" cap="none" spc="0" normalizeH="0" baseline="0" noProof="0" dirty="0">
              <a:ln>
                <a:noFill/>
              </a:ln>
              <a:solidFill>
                <a:prstClr val="black"/>
              </a:solidFill>
              <a:effectLst/>
              <a:uLnTx/>
              <a:uFillTx/>
            </a:endParaRPr>
          </a:p>
        </p:txBody>
      </p:sp>
      <p:sp>
        <p:nvSpPr>
          <p:cNvPr id="8" name="Başlık 1"/>
          <p:cNvSpPr txBox="1">
            <a:spLocks/>
          </p:cNvSpPr>
          <p:nvPr/>
        </p:nvSpPr>
        <p:spPr>
          <a:xfrm>
            <a:off x="2167" y="5391629"/>
            <a:ext cx="8229600" cy="1143000"/>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1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tr-TR" sz="31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tr-TR" sz="31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tr-TR" sz="31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tr-TR" sz="31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tr-TR" sz="31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tr-TR" sz="3100" b="1" i="0" u="none" strike="noStrike" kern="1200" cap="none" spc="0" normalizeH="0" baseline="0" noProof="0" dirty="0" smtClean="0">
                <a:ln>
                  <a:noFill/>
                </a:ln>
                <a:solidFill>
                  <a:srgbClr val="1F497D">
                    <a:lumMod val="75000"/>
                  </a:srgbClr>
                </a:solidFill>
                <a:effectLst>
                  <a:outerShdw blurRad="38100" dist="38100" dir="2700000" algn="tl">
                    <a:srgbClr val="000000">
                      <a:alpha val="43137"/>
                    </a:srgbClr>
                  </a:outerShdw>
                </a:effectLst>
                <a:uLnTx/>
                <a:uFillTx/>
                <a:latin typeface="Calibri"/>
                <a:ea typeface="+mj-ea"/>
                <a:cs typeface="+mj-cs"/>
              </a:rPr>
              <a:t>ÇUBUK İLÇE MİLLİ EĞİTİM MÜDÜRLÜĞÜ DERS DIŞI ÇALIŞMALARI ÖĞRETMEN DEĞERLENDİRME ANKETİ</a:t>
            </a:r>
            <a:r>
              <a:rPr kumimoji="0" lang="tr-TR" sz="31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tr-TR" sz="31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tr-TR" sz="4400" b="1"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tr-TR"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tr-TR" sz="4400" b="0"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tr-TR"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graphicFrame>
        <p:nvGraphicFramePr>
          <p:cNvPr id="9" name="İçerik Yer Tutucusu 4"/>
          <p:cNvGraphicFramePr>
            <a:graphicFrameLocks/>
          </p:cNvGraphicFramePr>
          <p:nvPr>
            <p:extLst>
              <p:ext uri="{D42A27DB-BD31-4B8C-83A1-F6EECF244321}">
                <p14:modId xmlns:p14="http://schemas.microsoft.com/office/powerpoint/2010/main" val="3410847626"/>
              </p:ext>
            </p:extLst>
          </p:nvPr>
        </p:nvGraphicFramePr>
        <p:xfrm>
          <a:off x="782900" y="6702971"/>
          <a:ext cx="6509440" cy="3794056"/>
        </p:xfrm>
        <a:graphic>
          <a:graphicData uri="http://schemas.openxmlformats.org/drawingml/2006/table">
            <a:tbl>
              <a:tblPr firstRow="1" firstCol="1" bandRow="1"/>
              <a:tblGrid>
                <a:gridCol w="3252869">
                  <a:extLst>
                    <a:ext uri="{9D8B030D-6E8A-4147-A177-3AD203B41FA5}">
                      <a16:colId xmlns:a16="http://schemas.microsoft.com/office/drawing/2014/main" val="20000"/>
                    </a:ext>
                  </a:extLst>
                </a:gridCol>
                <a:gridCol w="3256571">
                  <a:extLst>
                    <a:ext uri="{9D8B030D-6E8A-4147-A177-3AD203B41FA5}">
                      <a16:colId xmlns:a16="http://schemas.microsoft.com/office/drawing/2014/main" val="20001"/>
                    </a:ext>
                  </a:extLst>
                </a:gridCol>
              </a:tblGrid>
              <a:tr h="946639">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200" b="1" dirty="0">
                          <a:effectLst/>
                          <a:latin typeface="Times New Roman"/>
                          <a:ea typeface="Calibri"/>
                          <a:cs typeface="Times New Roman"/>
                        </a:rPr>
                        <a:t>Sorunlar</a:t>
                      </a:r>
                      <a:endParaRPr lang="tr-T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tabLst>
                          <a:tab pos="4019550" algn="l"/>
                        </a:tabLst>
                      </a:pPr>
                      <a:r>
                        <a:rPr lang="tr-TR" sz="1200" b="1" dirty="0">
                          <a:effectLst/>
                          <a:latin typeface="Times New Roman"/>
                          <a:ea typeface="Calibri"/>
                          <a:cs typeface="Times New Roman"/>
                        </a:rPr>
                        <a:t>Öğretmen(f)</a:t>
                      </a:r>
                      <a:endParaRPr lang="tr-TR" sz="1100" dirty="0">
                        <a:effectLst/>
                        <a:latin typeface="Calibri"/>
                        <a:ea typeface="Calibri"/>
                        <a:cs typeface="Times New Roman"/>
                      </a:endParaRPr>
                    </a:p>
                    <a:p>
                      <a:pPr>
                        <a:lnSpc>
                          <a:spcPct val="115000"/>
                        </a:lnSpc>
                        <a:spcAft>
                          <a:spcPts val="0"/>
                        </a:spcAft>
                      </a:pPr>
                      <a:r>
                        <a:rPr lang="tr-TR" sz="1200" b="1" dirty="0">
                          <a:effectLst/>
                          <a:latin typeface="Times New Roman"/>
                          <a:ea typeface="Calibri"/>
                          <a:cs typeface="Times New Roman"/>
                        </a:rPr>
                        <a:t> </a:t>
                      </a:r>
                      <a:endParaRPr lang="tr-T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extLst>
                  <a:ext uri="{0D108BD9-81ED-4DB2-BD59-A6C34878D82A}">
                    <a16:rowId xmlns:a16="http://schemas.microsoft.com/office/drawing/2014/main" val="10000"/>
                  </a:ext>
                </a:extLst>
              </a:tr>
              <a:tr h="473969">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600" b="1" dirty="0">
                          <a:effectLst/>
                          <a:latin typeface="Times New Roman"/>
                          <a:ea typeface="Calibri"/>
                          <a:cs typeface="Times New Roman"/>
                        </a:rPr>
                        <a:t>Motivasyon</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800" b="1" dirty="0">
                          <a:effectLst/>
                          <a:latin typeface="Times New Roman"/>
                          <a:ea typeface="Calibri"/>
                          <a:cs typeface="Times New Roman"/>
                        </a:rPr>
                        <a:t>28</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0001"/>
                  </a:ext>
                </a:extLst>
              </a:tr>
              <a:tr h="451601">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600" b="1" dirty="0">
                          <a:effectLst/>
                          <a:latin typeface="Times New Roman"/>
                          <a:ea typeface="Calibri"/>
                          <a:cs typeface="Times New Roman"/>
                        </a:rPr>
                        <a:t>Materyal ve Araç - Gereç</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800" b="1" dirty="0">
                          <a:effectLst/>
                          <a:latin typeface="Times New Roman"/>
                          <a:ea typeface="Calibri"/>
                          <a:cs typeface="Times New Roman"/>
                        </a:rPr>
                        <a:t>21</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2"/>
                  </a:ext>
                </a:extLst>
              </a:tr>
              <a:tr h="499940">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600" b="1" dirty="0">
                          <a:effectLst/>
                          <a:latin typeface="Times New Roman"/>
                          <a:ea typeface="Calibri"/>
                          <a:cs typeface="Times New Roman"/>
                        </a:rPr>
                        <a:t>Ortam</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800" b="1" dirty="0">
                          <a:effectLst/>
                          <a:latin typeface="Times New Roman"/>
                          <a:ea typeface="Calibri"/>
                          <a:cs typeface="Times New Roman"/>
                        </a:rPr>
                        <a:t>19</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a16="http://schemas.microsoft.com/office/drawing/2014/main" val="10003"/>
                  </a:ext>
                </a:extLst>
              </a:tr>
              <a:tr h="473969">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600" b="1" dirty="0">
                          <a:effectLst/>
                          <a:latin typeface="Times New Roman"/>
                          <a:ea typeface="Calibri"/>
                          <a:cs typeface="Times New Roman"/>
                        </a:rPr>
                        <a:t>Planlama</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lumMod val="75000"/>
                      </a:srgbClr>
                    </a:solidFill>
                  </a:tcPr>
                </a:tc>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800" b="1" dirty="0">
                          <a:effectLst/>
                          <a:latin typeface="Times New Roman"/>
                          <a:ea typeface="Calibri"/>
                          <a:cs typeface="Times New Roman"/>
                        </a:rPr>
                        <a:t>18</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lumMod val="75000"/>
                      </a:srgbClr>
                    </a:solidFill>
                  </a:tcPr>
                </a:tc>
                <a:extLst>
                  <a:ext uri="{0D108BD9-81ED-4DB2-BD59-A6C34878D82A}">
                    <a16:rowId xmlns:a16="http://schemas.microsoft.com/office/drawing/2014/main" val="10004"/>
                  </a:ext>
                </a:extLst>
              </a:tr>
              <a:tr h="473969">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600" b="1" dirty="0">
                          <a:effectLst/>
                          <a:latin typeface="Times New Roman"/>
                          <a:ea typeface="Calibri"/>
                          <a:cs typeface="Times New Roman"/>
                        </a:rPr>
                        <a:t>Bilgilendirme</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800" b="1" dirty="0">
                          <a:effectLst/>
                          <a:latin typeface="Times New Roman"/>
                          <a:ea typeface="Calibri"/>
                          <a:cs typeface="Times New Roman"/>
                        </a:rPr>
                        <a:t>6</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99FF"/>
                    </a:solidFill>
                  </a:tcPr>
                </a:tc>
                <a:extLst>
                  <a:ext uri="{0D108BD9-81ED-4DB2-BD59-A6C34878D82A}">
                    <a16:rowId xmlns:a16="http://schemas.microsoft.com/office/drawing/2014/main" val="10005"/>
                  </a:ext>
                </a:extLst>
              </a:tr>
              <a:tr h="473969">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600" b="1" dirty="0">
                          <a:effectLst/>
                          <a:latin typeface="Times New Roman"/>
                          <a:ea typeface="Calibri"/>
                          <a:cs typeface="Times New Roman"/>
                        </a:rPr>
                        <a:t>Devam - Devamsızlık</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800" b="1" dirty="0">
                          <a:effectLst/>
                          <a:latin typeface="Times New Roman"/>
                          <a:ea typeface="Calibri"/>
                          <a:cs typeface="Times New Roman"/>
                        </a:rPr>
                        <a:t>3</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extLst>
                  <a:ext uri="{0D108BD9-81ED-4DB2-BD59-A6C34878D82A}">
                    <a16:rowId xmlns:a16="http://schemas.microsoft.com/office/drawing/2014/main" val="10006"/>
                  </a:ext>
                </a:extLst>
              </a:tr>
            </a:tbl>
          </a:graphicData>
        </a:graphic>
      </p:graphicFrame>
      <p:sp>
        <p:nvSpPr>
          <p:cNvPr id="10" name="Rectangle 3"/>
          <p:cNvSpPr>
            <a:spLocks noChangeArrowheads="1"/>
          </p:cNvSpPr>
          <p:nvPr/>
        </p:nvSpPr>
        <p:spPr bwMode="auto">
          <a:xfrm>
            <a:off x="982980" y="6425972"/>
            <a:ext cx="792088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019550" algn="l"/>
              </a:tabLst>
              <a:defRPr>
                <a:solidFill>
                  <a:schemeClr val="tx1"/>
                </a:solidFill>
                <a:latin typeface="Arial" pitchFamily="34" charset="0"/>
                <a:cs typeface="Arial" pitchFamily="34" charset="0"/>
              </a:defRPr>
            </a:lvl1pPr>
            <a:lvl2pPr fontAlgn="base">
              <a:spcBef>
                <a:spcPct val="0"/>
              </a:spcBef>
              <a:spcAft>
                <a:spcPct val="0"/>
              </a:spcAft>
              <a:tabLst>
                <a:tab pos="4019550" algn="l"/>
              </a:tabLst>
              <a:defRPr>
                <a:solidFill>
                  <a:schemeClr val="tx1"/>
                </a:solidFill>
                <a:latin typeface="Arial" pitchFamily="34" charset="0"/>
                <a:cs typeface="Arial" pitchFamily="34" charset="0"/>
              </a:defRPr>
            </a:lvl2pPr>
            <a:lvl3pPr fontAlgn="base">
              <a:spcBef>
                <a:spcPct val="0"/>
              </a:spcBef>
              <a:spcAft>
                <a:spcPct val="0"/>
              </a:spcAft>
              <a:tabLst>
                <a:tab pos="4019550" algn="l"/>
              </a:tabLst>
              <a:defRPr>
                <a:solidFill>
                  <a:schemeClr val="tx1"/>
                </a:solidFill>
                <a:latin typeface="Arial" pitchFamily="34" charset="0"/>
                <a:cs typeface="Arial" pitchFamily="34" charset="0"/>
              </a:defRPr>
            </a:lvl3pPr>
            <a:lvl4pPr fontAlgn="base">
              <a:spcBef>
                <a:spcPct val="0"/>
              </a:spcBef>
              <a:spcAft>
                <a:spcPct val="0"/>
              </a:spcAft>
              <a:tabLst>
                <a:tab pos="4019550" algn="l"/>
              </a:tabLst>
              <a:defRPr>
                <a:solidFill>
                  <a:schemeClr val="tx1"/>
                </a:solidFill>
                <a:latin typeface="Arial" pitchFamily="34" charset="0"/>
                <a:cs typeface="Arial" pitchFamily="34" charset="0"/>
              </a:defRPr>
            </a:lvl4pPr>
            <a:lvl5pPr fontAlgn="base">
              <a:spcBef>
                <a:spcPct val="0"/>
              </a:spcBef>
              <a:spcAft>
                <a:spcPct val="0"/>
              </a:spcAft>
              <a:tabLst>
                <a:tab pos="4019550" algn="l"/>
              </a:tabLst>
              <a:defRPr>
                <a:solidFill>
                  <a:schemeClr val="tx1"/>
                </a:solidFill>
                <a:latin typeface="Arial" pitchFamily="34" charset="0"/>
                <a:cs typeface="Arial" pitchFamily="34" charset="0"/>
              </a:defRPr>
            </a:lvl5pPr>
            <a:lvl6pPr fontAlgn="base">
              <a:spcBef>
                <a:spcPct val="0"/>
              </a:spcBef>
              <a:spcAft>
                <a:spcPct val="0"/>
              </a:spcAft>
              <a:tabLst>
                <a:tab pos="4019550" algn="l"/>
              </a:tabLst>
              <a:defRPr>
                <a:solidFill>
                  <a:schemeClr val="tx1"/>
                </a:solidFill>
                <a:latin typeface="Arial" pitchFamily="34" charset="0"/>
                <a:cs typeface="Arial" pitchFamily="34" charset="0"/>
              </a:defRPr>
            </a:lvl6pPr>
            <a:lvl7pPr fontAlgn="base">
              <a:spcBef>
                <a:spcPct val="0"/>
              </a:spcBef>
              <a:spcAft>
                <a:spcPct val="0"/>
              </a:spcAft>
              <a:tabLst>
                <a:tab pos="4019550" algn="l"/>
              </a:tabLst>
              <a:defRPr>
                <a:solidFill>
                  <a:schemeClr val="tx1"/>
                </a:solidFill>
                <a:latin typeface="Arial" pitchFamily="34" charset="0"/>
                <a:cs typeface="Arial" pitchFamily="34" charset="0"/>
              </a:defRPr>
            </a:lvl7pPr>
            <a:lvl8pPr fontAlgn="base">
              <a:spcBef>
                <a:spcPct val="0"/>
              </a:spcBef>
              <a:spcAft>
                <a:spcPct val="0"/>
              </a:spcAft>
              <a:tabLst>
                <a:tab pos="4019550" algn="l"/>
              </a:tabLst>
              <a:defRPr>
                <a:solidFill>
                  <a:schemeClr val="tx1"/>
                </a:solidFill>
                <a:latin typeface="Arial" pitchFamily="34" charset="0"/>
                <a:cs typeface="Arial" pitchFamily="34" charset="0"/>
              </a:defRPr>
            </a:lvl8pPr>
            <a:lvl9pPr fontAlgn="base">
              <a:spcBef>
                <a:spcPct val="0"/>
              </a:spcBef>
              <a:spcAft>
                <a:spcPct val="0"/>
              </a:spcAft>
              <a:tabLst>
                <a:tab pos="4019550" algn="l"/>
              </a:tabLs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tab pos="4019550" algn="l"/>
              </a:tabLst>
              <a:defRPr/>
            </a:pPr>
            <a:r>
              <a:rPr kumimoji="0" lang="tr-TR" altLang="tr-TR" sz="1200" b="1" i="0" u="none" strike="noStrike" kern="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rPr>
              <a:t>Tablo 1 A</a:t>
            </a:r>
            <a:r>
              <a:rPr kumimoji="0" lang="tr-TR" altLang="tr-TR" sz="1200" b="1" i="0" u="none" strike="noStrike" kern="0" cap="none" spc="0" normalizeH="0" baseline="0" noProof="0" dirty="0" smtClean="0">
                <a:ln>
                  <a:noFill/>
                </a:ln>
                <a:solidFill>
                  <a:prstClr val="black"/>
                </a:solidFill>
                <a:effectLst/>
                <a:uLnTx/>
                <a:uFillTx/>
                <a:latin typeface="Calibri"/>
                <a:ea typeface="Calibri" pitchFamily="34" charset="0"/>
                <a:cs typeface="Times New Roman" pitchFamily="18" charset="0"/>
              </a:rPr>
              <a:t>ç</a:t>
            </a:r>
            <a:r>
              <a:rPr kumimoji="0" lang="tr-TR" altLang="tr-TR" sz="1200" b="1" i="0" u="none" strike="noStrike" kern="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rPr>
              <a:t>ık U</a:t>
            </a:r>
            <a:r>
              <a:rPr kumimoji="0" lang="tr-TR" altLang="tr-TR" sz="1200" b="1" i="0" u="none" strike="noStrike" kern="0" cap="none" spc="0" normalizeH="0" baseline="0" noProof="0" dirty="0" smtClean="0">
                <a:ln>
                  <a:noFill/>
                </a:ln>
                <a:solidFill>
                  <a:prstClr val="black"/>
                </a:solidFill>
                <a:effectLst/>
                <a:uLnTx/>
                <a:uFillTx/>
                <a:latin typeface="Calibri"/>
                <a:ea typeface="Calibri" pitchFamily="34" charset="0"/>
                <a:cs typeface="Times New Roman" pitchFamily="18" charset="0"/>
              </a:rPr>
              <a:t>ç</a:t>
            </a:r>
            <a:r>
              <a:rPr kumimoji="0" lang="tr-TR" altLang="tr-TR" sz="1200" b="1" i="0" u="none" strike="noStrike" kern="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rPr>
              <a:t>lu Sorulara ilişkin Frekans Tablosu:</a:t>
            </a:r>
            <a:endParaRPr kumimoji="0" lang="tr-TR" altLang="tr-TR" sz="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a:p>
            <a:pPr marL="0" marR="0" lvl="0" indent="0" defTabSz="914400" eaLnBrk="0" fontAlgn="base" latinLnBrk="0" hangingPunct="0">
              <a:lnSpc>
                <a:spcPct val="100000"/>
              </a:lnSpc>
              <a:spcBef>
                <a:spcPct val="0"/>
              </a:spcBef>
              <a:spcAft>
                <a:spcPct val="0"/>
              </a:spcAft>
              <a:buClrTx/>
              <a:buSzTx/>
              <a:buFontTx/>
              <a:buNone/>
              <a:tabLst>
                <a:tab pos="4019550" algn="l"/>
              </a:tabLst>
              <a:defRPr/>
            </a:pPr>
            <a:endParaRPr kumimoji="0" lang="tr-TR" altLang="tr-TR" sz="1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10690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559675"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058" y="8807185"/>
            <a:ext cx="564617" cy="562875"/>
          </a:xfrm>
          <a:prstGeom prst="rect">
            <a:avLst/>
          </a:prstGeom>
        </p:spPr>
      </p:pic>
      <p:pic>
        <p:nvPicPr>
          <p:cNvPr id="18" name="Resim 17"/>
          <p:cNvPicPr>
            <a:picLocks noChangeAspect="1"/>
          </p:cNvPicPr>
          <p:nvPr/>
        </p:nvPicPr>
        <p:blipFill rotWithShape="1">
          <a:blip r:embed="rId4">
            <a:extLst>
              <a:ext uri="{28A0092B-C50C-407E-A947-70E740481C1C}">
                <a14:useLocalDpi xmlns:a14="http://schemas.microsoft.com/office/drawing/2010/main" val="0"/>
              </a:ext>
            </a:extLst>
          </a:blip>
          <a:srcRect r="97331"/>
          <a:stretch/>
        </p:blipFill>
        <p:spPr>
          <a:xfrm rot="16200000" flipH="1">
            <a:off x="3624921" y="56225"/>
            <a:ext cx="201771" cy="7451616"/>
          </a:xfrm>
          <a:prstGeom prst="rect">
            <a:avLst/>
          </a:prstGeom>
        </p:spPr>
      </p:pic>
      <p:sp>
        <p:nvSpPr>
          <p:cNvPr id="5" name="Dikdörtgen 4"/>
          <p:cNvSpPr/>
          <p:nvPr/>
        </p:nvSpPr>
        <p:spPr>
          <a:xfrm>
            <a:off x="303318" y="4263445"/>
            <a:ext cx="6400800" cy="563231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24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prstClr val="black"/>
                </a:solidFill>
                <a:effectLst/>
                <a:uLnTx/>
                <a:uFillTx/>
              </a:rPr>
              <a:t>Tablo 1 incelendiğinde öğretmenlerin ders dışı çalışmalarda en çok karşılaştıkları sorunun motivasyon konusunda olduğu görülmektedir. Karşılaştıkları ikinci sorun ise materyal ve araç- gereç eksikliği olduğu görülmektedir. Karşılaşılan üçüncü sorunun ortam boyutu olduğu görülmektedir. Öğretmenlerin dördüncü olarak karşılaştıkları sorunun planlama olduğu görülmektedir. Karşılaşılan beşinci sorunun ailelerin, idarenin ve çalışma yapmayan öğretmenlerin bilgilendirilmesi olduğu; altıncı sorunun ise devam-devamsızlık konusunda yaşandığı görülmektedir.</a:t>
            </a: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2400" b="0" i="0" u="none" strike="noStrike" kern="0" cap="none" spc="0" normalizeH="0" baseline="0" noProof="0" dirty="0">
              <a:ln>
                <a:noFill/>
              </a:ln>
              <a:solidFill>
                <a:prstClr val="black"/>
              </a:solidFill>
              <a:effectLst/>
              <a:uLnTx/>
              <a:uFillTx/>
            </a:endParaRPr>
          </a:p>
        </p:txBody>
      </p:sp>
      <p:sp>
        <p:nvSpPr>
          <p:cNvPr id="7" name="Dikdörtgen 6"/>
          <p:cNvSpPr/>
          <p:nvPr/>
        </p:nvSpPr>
        <p:spPr>
          <a:xfrm>
            <a:off x="303317" y="1090129"/>
            <a:ext cx="6400801" cy="2308324"/>
          </a:xfrm>
          <a:prstGeom prst="rect">
            <a:avLst/>
          </a:prstGeom>
        </p:spPr>
        <p:txBody>
          <a:bodyPr wrap="square">
            <a:spAutoFit/>
          </a:bodyPr>
          <a:lstStyle/>
          <a:p>
            <a:pPr lvl="0" algn="just" defTabSz="914400">
              <a:defRPr/>
            </a:pPr>
            <a:r>
              <a:rPr lang="tr-TR" sz="2400" kern="0" dirty="0">
                <a:solidFill>
                  <a:prstClr val="black"/>
                </a:solidFill>
              </a:rPr>
              <a:t>Çubuk İlçe Milli Eğitim Müdürlüğüne bağlı kurumlarda ders dışı çalışmalarda öğretmenlerin karşılaştıkları sorunlar ve beklentilerine ilişkin 59 öğretmene açık uçlu sorular sorulmuş, verilen cevaplar toplamda 6 boyutta frekanslarıyla tabloda yer almıştır. </a:t>
            </a:r>
          </a:p>
        </p:txBody>
      </p:sp>
    </p:spTree>
    <p:extLst>
      <p:ext uri="{BB962C8B-B14F-4D97-AF65-F5344CB8AC3E}">
        <p14:creationId xmlns:p14="http://schemas.microsoft.com/office/powerpoint/2010/main" val="409515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559674"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 y="8784325"/>
            <a:ext cx="564617" cy="562875"/>
          </a:xfrm>
          <a:prstGeom prst="rect">
            <a:avLst/>
          </a:prstGeom>
        </p:spPr>
      </p:pic>
      <p:pic>
        <p:nvPicPr>
          <p:cNvPr id="18" name="Resim 17"/>
          <p:cNvPicPr>
            <a:picLocks noChangeAspect="1"/>
          </p:cNvPicPr>
          <p:nvPr/>
        </p:nvPicPr>
        <p:blipFill rotWithShape="1">
          <a:blip r:embed="rId2">
            <a:extLst>
              <a:ext uri="{28A0092B-C50C-407E-A947-70E740481C1C}">
                <a14:useLocalDpi xmlns:a14="http://schemas.microsoft.com/office/drawing/2010/main" val="0"/>
              </a:ext>
            </a:extLst>
          </a:blip>
          <a:srcRect r="97331"/>
          <a:stretch/>
        </p:blipFill>
        <p:spPr>
          <a:xfrm rot="5400000">
            <a:off x="3732980" y="1766707"/>
            <a:ext cx="201771" cy="7451616"/>
          </a:xfrm>
          <a:prstGeom prst="rect">
            <a:avLst/>
          </a:prstGeom>
        </p:spPr>
      </p:pic>
      <p:sp>
        <p:nvSpPr>
          <p:cNvPr id="3" name="Dikdörtgen 2"/>
          <p:cNvSpPr/>
          <p:nvPr/>
        </p:nvSpPr>
        <p:spPr>
          <a:xfrm>
            <a:off x="754380" y="12413"/>
            <a:ext cx="6492240" cy="4376583"/>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Tx/>
              <a:buSzTx/>
              <a:buFontTx/>
              <a:buNone/>
              <a:tabLst/>
              <a:defRPr/>
            </a:pPr>
            <a:endParaRPr kumimoji="0" lang="tr-TR" sz="3200" b="1" i="0" u="none" strike="noStrike" kern="0" cap="none" spc="0" normalizeH="0" baseline="0" noProof="0" dirty="0" smtClean="0">
              <a:ln>
                <a:noFill/>
              </a:ln>
              <a:solidFill>
                <a:srgbClr val="1F497D">
                  <a:lumMod val="75000"/>
                </a:srgbClr>
              </a:solidFill>
              <a:effectLst>
                <a:outerShdw blurRad="38100" dist="38100" dir="2700000" algn="tl">
                  <a:srgbClr val="000000">
                    <a:alpha val="43137"/>
                  </a:srgbClr>
                </a:outerShdw>
              </a:effectLst>
              <a:uLnTx/>
              <a:uFillTx/>
            </a:endParaRPr>
          </a:p>
          <a:p>
            <a:pPr marL="0" marR="0" lvl="0" indent="0" defTabSz="914400" eaLnBrk="1" fontAlgn="auto" latinLnBrk="0" hangingPunct="1">
              <a:lnSpc>
                <a:spcPct val="100000"/>
              </a:lnSpc>
              <a:spcBef>
                <a:spcPct val="20000"/>
              </a:spcBef>
              <a:spcAft>
                <a:spcPts val="0"/>
              </a:spcAft>
              <a:buClrTx/>
              <a:buSzTx/>
              <a:buFontTx/>
              <a:buNone/>
              <a:tabLst/>
              <a:defRPr/>
            </a:pPr>
            <a:endParaRPr kumimoji="0" lang="tr-TR" sz="3200" b="1" i="0" u="none" strike="noStrike" kern="0" cap="none" spc="0" normalizeH="0" baseline="0" noProof="0" dirty="0" smtClean="0">
              <a:ln>
                <a:noFill/>
              </a:ln>
              <a:solidFill>
                <a:srgbClr val="1F497D">
                  <a:lumMod val="75000"/>
                </a:srgbClr>
              </a:solidFill>
              <a:effectLst>
                <a:outerShdw blurRad="38100" dist="38100" dir="2700000" algn="tl">
                  <a:srgbClr val="000000">
                    <a:alpha val="43137"/>
                  </a:srgbClr>
                </a:outerShdw>
              </a:effectLst>
              <a:uLnTx/>
              <a:uFillTx/>
            </a:endParaRPr>
          </a:p>
          <a:p>
            <a:pPr marL="0" marR="0" lvl="0" indent="0" algn="just" defTabSz="914400" eaLnBrk="1" fontAlgn="auto" latinLnBrk="0" hangingPunct="1">
              <a:lnSpc>
                <a:spcPct val="100000"/>
              </a:lnSpc>
              <a:spcBef>
                <a:spcPct val="20000"/>
              </a:spcBef>
              <a:spcAft>
                <a:spcPts val="0"/>
              </a:spcAft>
              <a:buClrTx/>
              <a:buSzTx/>
              <a:buFontTx/>
              <a:buNone/>
              <a:tabLst/>
              <a:defRPr/>
            </a:pPr>
            <a:r>
              <a:rPr kumimoji="0" lang="tr-TR" sz="4000" b="0" i="0" u="none" strike="noStrike" kern="0" cap="none" spc="0" normalizeH="0" baseline="0" noProof="0" dirty="0" smtClean="0">
                <a:ln>
                  <a:noFill/>
                </a:ln>
                <a:solidFill>
                  <a:prstClr val="black"/>
                </a:solidFill>
                <a:effectLst/>
                <a:uLnTx/>
                <a:uFillTx/>
              </a:rPr>
              <a:t>Öğrencilerin  ders dışı çalışmalara ilişkin açık uçlu sorulara verdikleri cevapları içeren frekans  tablosu aşağıda sunulmuştur.</a:t>
            </a:r>
            <a:endParaRPr kumimoji="0" lang="tr-TR" sz="4000" b="0" i="0" u="none" strike="noStrike" kern="0" cap="none" spc="0" normalizeH="0" baseline="0" noProof="0" dirty="0">
              <a:ln>
                <a:noFill/>
              </a:ln>
              <a:solidFill>
                <a:prstClr val="black"/>
              </a:solidFill>
              <a:effectLst/>
              <a:uLnTx/>
              <a:uFillTx/>
            </a:endParaRPr>
          </a:p>
        </p:txBody>
      </p:sp>
      <p:sp>
        <p:nvSpPr>
          <p:cNvPr id="11" name="Başlık 1"/>
          <p:cNvSpPr txBox="1">
            <a:spLocks/>
          </p:cNvSpPr>
          <p:nvPr/>
        </p:nvSpPr>
        <p:spPr>
          <a:xfrm>
            <a:off x="305168" y="5496705"/>
            <a:ext cx="69414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000" b="1" i="0" u="none" strike="noStrike" kern="1200" cap="none" spc="0" normalizeH="0" baseline="0" noProof="0" dirty="0" smtClean="0">
                <a:ln>
                  <a:noFill/>
                </a:ln>
                <a:solidFill>
                  <a:srgbClr val="1F497D">
                    <a:lumMod val="75000"/>
                  </a:srgbClr>
                </a:solidFill>
                <a:effectLst>
                  <a:outerShdw blurRad="38100" dist="38100" dir="2700000" algn="tl">
                    <a:srgbClr val="000000">
                      <a:alpha val="43137"/>
                    </a:srgbClr>
                  </a:outerShdw>
                </a:effectLst>
                <a:uLnTx/>
                <a:uFillTx/>
                <a:latin typeface="Calibri"/>
                <a:ea typeface="+mj-ea"/>
                <a:cs typeface="+mj-cs"/>
              </a:rPr>
              <a:t>ÇUBUK İLÇE MİLLİ EĞİTİM MÜDÜRLÜĞÜ DERS DIŞI ÇALIŞMALARI ÖĞRENCİ DEĞERLENDİRME ANKETİ</a:t>
            </a:r>
            <a:endParaRPr kumimoji="0" lang="tr-TR" sz="2000" b="0" i="0" u="none" strike="noStrike" kern="1200" cap="none" spc="0" normalizeH="0" baseline="0" noProof="0" dirty="0">
              <a:ln>
                <a:noFill/>
              </a:ln>
              <a:solidFill>
                <a:srgbClr val="1F497D">
                  <a:lumMod val="75000"/>
                </a:srgbClr>
              </a:solidFill>
              <a:effectLst/>
              <a:uLnTx/>
              <a:uFillTx/>
              <a:latin typeface="Calibri"/>
              <a:ea typeface="+mj-ea"/>
              <a:cs typeface="+mj-cs"/>
            </a:endParaRPr>
          </a:p>
        </p:txBody>
      </p:sp>
      <p:sp>
        <p:nvSpPr>
          <p:cNvPr id="12" name="İçerik Yer Tutucusu 2"/>
          <p:cNvSpPr txBox="1">
            <a:spLocks/>
          </p:cNvSpPr>
          <p:nvPr/>
        </p:nvSpPr>
        <p:spPr>
          <a:xfrm>
            <a:off x="587477" y="6584199"/>
            <a:ext cx="8229600" cy="604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altLang="tr-TR" sz="1600" b="1" i="0" u="none" strike="noStrike" kern="1200" cap="none" spc="0" normalizeH="0" baseline="0" noProof="0" dirty="0" smtClean="0">
                <a:ln>
                  <a:noFill/>
                </a:ln>
                <a:solidFill>
                  <a:sysClr val="windowText" lastClr="000000"/>
                </a:solidFill>
                <a:effectLst/>
                <a:uLnTx/>
                <a:uFillTx/>
                <a:latin typeface="Times New Roman" pitchFamily="18" charset="0"/>
                <a:ea typeface="Calibri" pitchFamily="34" charset="0"/>
                <a:cs typeface="Times New Roman" pitchFamily="18" charset="0"/>
              </a:rPr>
              <a:t>Tablo 1 A</a:t>
            </a:r>
            <a:r>
              <a:rPr kumimoji="0" lang="tr-TR" altLang="tr-TR" sz="1600" b="1" i="0" u="none" strike="noStrike" kern="1200" cap="none" spc="0" normalizeH="0" baseline="0" noProof="0" dirty="0" smtClean="0">
                <a:ln>
                  <a:noFill/>
                </a:ln>
                <a:solidFill>
                  <a:sysClr val="windowText" lastClr="000000"/>
                </a:solidFill>
                <a:effectLst/>
                <a:uLnTx/>
                <a:uFillTx/>
                <a:latin typeface="Calibri"/>
                <a:ea typeface="Calibri" pitchFamily="34" charset="0"/>
                <a:cs typeface="Times New Roman" pitchFamily="18" charset="0"/>
              </a:rPr>
              <a:t>ç</a:t>
            </a:r>
            <a:r>
              <a:rPr kumimoji="0" lang="tr-TR" altLang="tr-TR" sz="1600" b="1" i="0" u="none" strike="noStrike" kern="1200" cap="none" spc="0" normalizeH="0" baseline="0" noProof="0" dirty="0" smtClean="0">
                <a:ln>
                  <a:noFill/>
                </a:ln>
                <a:solidFill>
                  <a:sysClr val="windowText" lastClr="000000"/>
                </a:solidFill>
                <a:effectLst/>
                <a:uLnTx/>
                <a:uFillTx/>
                <a:latin typeface="Times New Roman" pitchFamily="18" charset="0"/>
                <a:ea typeface="Calibri" pitchFamily="34" charset="0"/>
                <a:cs typeface="Times New Roman" pitchFamily="18" charset="0"/>
              </a:rPr>
              <a:t>ık U</a:t>
            </a:r>
            <a:r>
              <a:rPr kumimoji="0" lang="tr-TR" altLang="tr-TR" sz="1600" b="1" i="0" u="none" strike="noStrike" kern="1200" cap="none" spc="0" normalizeH="0" baseline="0" noProof="0" dirty="0" smtClean="0">
                <a:ln>
                  <a:noFill/>
                </a:ln>
                <a:solidFill>
                  <a:sysClr val="windowText" lastClr="000000"/>
                </a:solidFill>
                <a:effectLst/>
                <a:uLnTx/>
                <a:uFillTx/>
                <a:latin typeface="Calibri"/>
                <a:ea typeface="Calibri" pitchFamily="34" charset="0"/>
                <a:cs typeface="Times New Roman" pitchFamily="18" charset="0"/>
              </a:rPr>
              <a:t>ç</a:t>
            </a:r>
            <a:r>
              <a:rPr kumimoji="0" lang="tr-TR" altLang="tr-TR" sz="1600" b="1" i="0" u="none" strike="noStrike" kern="1200" cap="none" spc="0" normalizeH="0" baseline="0" noProof="0" dirty="0" smtClean="0">
                <a:ln>
                  <a:noFill/>
                </a:ln>
                <a:solidFill>
                  <a:sysClr val="windowText" lastClr="000000"/>
                </a:solidFill>
                <a:effectLst/>
                <a:uLnTx/>
                <a:uFillTx/>
                <a:latin typeface="Times New Roman" pitchFamily="18" charset="0"/>
                <a:ea typeface="Calibri" pitchFamily="34" charset="0"/>
                <a:cs typeface="Times New Roman" pitchFamily="18" charset="0"/>
              </a:rPr>
              <a:t>lu Sorulara ilişkin Frekans Tablosu:</a:t>
            </a:r>
            <a:endParaRPr kumimoji="0" lang="tr-TR" altLang="tr-TR" sz="16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13" name="İçerik Yer Tutucusu 4"/>
          <p:cNvGraphicFramePr>
            <a:graphicFrameLocks/>
          </p:cNvGraphicFramePr>
          <p:nvPr>
            <p:extLst>
              <p:ext uri="{D42A27DB-BD31-4B8C-83A1-F6EECF244321}">
                <p14:modId xmlns:p14="http://schemas.microsoft.com/office/powerpoint/2010/main" val="2317456988"/>
              </p:ext>
            </p:extLst>
          </p:nvPr>
        </p:nvGraphicFramePr>
        <p:xfrm>
          <a:off x="764697" y="7188865"/>
          <a:ext cx="6481923" cy="3316902"/>
        </p:xfrm>
        <a:graphic>
          <a:graphicData uri="http://schemas.openxmlformats.org/drawingml/2006/table">
            <a:tbl>
              <a:tblPr firstRow="1" firstCol="1" bandRow="1"/>
              <a:tblGrid>
                <a:gridCol w="3239119">
                  <a:extLst>
                    <a:ext uri="{9D8B030D-6E8A-4147-A177-3AD203B41FA5}">
                      <a16:colId xmlns:a16="http://schemas.microsoft.com/office/drawing/2014/main" val="20000"/>
                    </a:ext>
                  </a:extLst>
                </a:gridCol>
                <a:gridCol w="3242804">
                  <a:extLst>
                    <a:ext uri="{9D8B030D-6E8A-4147-A177-3AD203B41FA5}">
                      <a16:colId xmlns:a16="http://schemas.microsoft.com/office/drawing/2014/main" val="20001"/>
                    </a:ext>
                  </a:extLst>
                </a:gridCol>
              </a:tblGrid>
              <a:tr h="827587">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200" b="1" dirty="0">
                          <a:effectLst/>
                          <a:latin typeface="Times New Roman"/>
                          <a:ea typeface="Calibri"/>
                          <a:cs typeface="Times New Roman"/>
                        </a:rPr>
                        <a:t>Sorunlar</a:t>
                      </a:r>
                      <a:endParaRPr lang="tr-T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tabLst>
                          <a:tab pos="4019550" algn="l"/>
                        </a:tabLst>
                      </a:pPr>
                      <a:r>
                        <a:rPr lang="tr-TR" sz="1200" b="1" dirty="0" smtClean="0">
                          <a:effectLst/>
                          <a:latin typeface="Times New Roman"/>
                          <a:ea typeface="Calibri"/>
                          <a:cs typeface="Times New Roman"/>
                        </a:rPr>
                        <a:t>Öğrenci(f</a:t>
                      </a:r>
                      <a:r>
                        <a:rPr lang="tr-TR" sz="1200" b="1" dirty="0">
                          <a:effectLst/>
                          <a:latin typeface="Times New Roman"/>
                          <a:ea typeface="Calibri"/>
                          <a:cs typeface="Times New Roman"/>
                        </a:rPr>
                        <a:t>)</a:t>
                      </a:r>
                      <a:endParaRPr lang="tr-TR" sz="1100" dirty="0">
                        <a:effectLst/>
                        <a:latin typeface="Calibri"/>
                        <a:ea typeface="Calibri"/>
                        <a:cs typeface="Times New Roman"/>
                      </a:endParaRPr>
                    </a:p>
                    <a:p>
                      <a:pPr>
                        <a:lnSpc>
                          <a:spcPct val="115000"/>
                        </a:lnSpc>
                        <a:spcAft>
                          <a:spcPts val="0"/>
                        </a:spcAft>
                      </a:pPr>
                      <a:r>
                        <a:rPr lang="tr-TR" sz="1200" b="1" dirty="0">
                          <a:effectLst/>
                          <a:latin typeface="Times New Roman"/>
                          <a:ea typeface="Calibri"/>
                          <a:cs typeface="Times New Roman"/>
                        </a:rPr>
                        <a:t> </a:t>
                      </a:r>
                      <a:endParaRPr lang="tr-T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extLst>
                  <a:ext uri="{0D108BD9-81ED-4DB2-BD59-A6C34878D82A}">
                    <a16:rowId xmlns:a16="http://schemas.microsoft.com/office/drawing/2014/main" val="10000"/>
                  </a:ext>
                </a:extLst>
              </a:tr>
              <a:tr h="414361">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600" b="1" dirty="0">
                          <a:effectLst/>
                          <a:latin typeface="Times New Roman"/>
                          <a:ea typeface="Calibri"/>
                          <a:cs typeface="Times New Roman"/>
                        </a:rPr>
                        <a:t>Motivasyon</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800" b="1" dirty="0" smtClean="0">
                          <a:effectLst/>
                          <a:latin typeface="Times New Roman"/>
                          <a:ea typeface="Calibri"/>
                          <a:cs typeface="Times New Roman"/>
                        </a:rPr>
                        <a:t>80</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a16="http://schemas.microsoft.com/office/drawing/2014/main" val="10001"/>
                  </a:ext>
                </a:extLst>
              </a:tr>
              <a:tr h="394806">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600" b="1" dirty="0">
                          <a:effectLst/>
                          <a:latin typeface="Times New Roman"/>
                          <a:ea typeface="Calibri"/>
                          <a:cs typeface="Times New Roman"/>
                        </a:rPr>
                        <a:t>Materyal ve Araç - Gereç</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800" b="1" dirty="0" smtClean="0">
                          <a:effectLst/>
                          <a:latin typeface="Times New Roman"/>
                          <a:ea typeface="Calibri"/>
                          <a:cs typeface="Times New Roman"/>
                        </a:rPr>
                        <a:t>56</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2"/>
                  </a:ext>
                </a:extLst>
              </a:tr>
              <a:tr h="437065">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600" b="1" dirty="0">
                          <a:effectLst/>
                          <a:latin typeface="Times New Roman"/>
                          <a:ea typeface="Calibri"/>
                          <a:cs typeface="Times New Roman"/>
                        </a:rPr>
                        <a:t>Ortam</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800" b="1" dirty="0" smtClean="0">
                          <a:effectLst/>
                          <a:latin typeface="Times New Roman"/>
                          <a:ea typeface="Calibri"/>
                          <a:cs typeface="Times New Roman"/>
                        </a:rPr>
                        <a:t>53</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a16="http://schemas.microsoft.com/office/drawing/2014/main" val="10003"/>
                  </a:ext>
                </a:extLst>
              </a:tr>
              <a:tr h="414361">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600" b="1" dirty="0">
                          <a:effectLst/>
                          <a:latin typeface="Times New Roman"/>
                          <a:ea typeface="Calibri"/>
                          <a:cs typeface="Times New Roman"/>
                        </a:rPr>
                        <a:t>Planlama</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lumMod val="75000"/>
                      </a:srgbClr>
                    </a:solidFill>
                  </a:tcPr>
                </a:tc>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800" b="1" dirty="0" smtClean="0">
                          <a:effectLst/>
                          <a:latin typeface="Times New Roman"/>
                          <a:ea typeface="Calibri"/>
                          <a:cs typeface="Times New Roman"/>
                        </a:rPr>
                        <a:t>45</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lumMod val="75000"/>
                      </a:srgbClr>
                    </a:solidFill>
                  </a:tcPr>
                </a:tc>
                <a:extLst>
                  <a:ext uri="{0D108BD9-81ED-4DB2-BD59-A6C34878D82A}">
                    <a16:rowId xmlns:a16="http://schemas.microsoft.com/office/drawing/2014/main" val="10004"/>
                  </a:ext>
                </a:extLst>
              </a:tr>
              <a:tr h="414361">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600" b="1" dirty="0">
                          <a:effectLst/>
                          <a:latin typeface="Times New Roman"/>
                          <a:ea typeface="Calibri"/>
                          <a:cs typeface="Times New Roman"/>
                        </a:rPr>
                        <a:t>Bilgilendirme</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99FF"/>
                    </a:solidFill>
                  </a:tcPr>
                </a:tc>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800" b="1" dirty="0" smtClean="0">
                          <a:effectLst/>
                          <a:latin typeface="Times New Roman"/>
                          <a:ea typeface="Calibri"/>
                          <a:cs typeface="Times New Roman"/>
                        </a:rPr>
                        <a:t>23</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99FF"/>
                    </a:solidFill>
                  </a:tcPr>
                </a:tc>
                <a:extLst>
                  <a:ext uri="{0D108BD9-81ED-4DB2-BD59-A6C34878D82A}">
                    <a16:rowId xmlns:a16="http://schemas.microsoft.com/office/drawing/2014/main" val="10005"/>
                  </a:ext>
                </a:extLst>
              </a:tr>
              <a:tr h="414361">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600" b="1" dirty="0">
                          <a:effectLst/>
                          <a:latin typeface="Times New Roman"/>
                          <a:ea typeface="Calibri"/>
                          <a:cs typeface="Times New Roman"/>
                        </a:rPr>
                        <a:t>Devam - Devamsızlık</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755934" rtl="0" eaLnBrk="1" latinLnBrk="0" hangingPunct="1">
                        <a:defRPr sz="1488" kern="1200">
                          <a:solidFill>
                            <a:schemeClr val="tx1"/>
                          </a:solidFill>
                          <a:latin typeface="Calibri"/>
                        </a:defRPr>
                      </a:lvl1pPr>
                      <a:lvl2pPr marL="377967" algn="l" defTabSz="755934" rtl="0" eaLnBrk="1" latinLnBrk="0" hangingPunct="1">
                        <a:defRPr sz="1488" kern="1200">
                          <a:solidFill>
                            <a:schemeClr val="tx1"/>
                          </a:solidFill>
                          <a:latin typeface="Calibri"/>
                        </a:defRPr>
                      </a:lvl2pPr>
                      <a:lvl3pPr marL="755934" algn="l" defTabSz="755934" rtl="0" eaLnBrk="1" latinLnBrk="0" hangingPunct="1">
                        <a:defRPr sz="1488" kern="1200">
                          <a:solidFill>
                            <a:schemeClr val="tx1"/>
                          </a:solidFill>
                          <a:latin typeface="Calibri"/>
                        </a:defRPr>
                      </a:lvl3pPr>
                      <a:lvl4pPr marL="1133902" algn="l" defTabSz="755934" rtl="0" eaLnBrk="1" latinLnBrk="0" hangingPunct="1">
                        <a:defRPr sz="1488" kern="1200">
                          <a:solidFill>
                            <a:schemeClr val="tx1"/>
                          </a:solidFill>
                          <a:latin typeface="Calibri"/>
                        </a:defRPr>
                      </a:lvl4pPr>
                      <a:lvl5pPr marL="1511869" algn="l" defTabSz="755934" rtl="0" eaLnBrk="1" latinLnBrk="0" hangingPunct="1">
                        <a:defRPr sz="1488" kern="1200">
                          <a:solidFill>
                            <a:schemeClr val="tx1"/>
                          </a:solidFill>
                          <a:latin typeface="Calibri"/>
                        </a:defRPr>
                      </a:lvl5pPr>
                      <a:lvl6pPr marL="1889836" algn="l" defTabSz="755934" rtl="0" eaLnBrk="1" latinLnBrk="0" hangingPunct="1">
                        <a:defRPr sz="1488" kern="1200">
                          <a:solidFill>
                            <a:schemeClr val="tx1"/>
                          </a:solidFill>
                          <a:latin typeface="Calibri"/>
                        </a:defRPr>
                      </a:lvl6pPr>
                      <a:lvl7pPr marL="2267803" algn="l" defTabSz="755934" rtl="0" eaLnBrk="1" latinLnBrk="0" hangingPunct="1">
                        <a:defRPr sz="1488" kern="1200">
                          <a:solidFill>
                            <a:schemeClr val="tx1"/>
                          </a:solidFill>
                          <a:latin typeface="Calibri"/>
                        </a:defRPr>
                      </a:lvl7pPr>
                      <a:lvl8pPr marL="2645771" algn="l" defTabSz="755934" rtl="0" eaLnBrk="1" latinLnBrk="0" hangingPunct="1">
                        <a:defRPr sz="1488" kern="1200">
                          <a:solidFill>
                            <a:schemeClr val="tx1"/>
                          </a:solidFill>
                          <a:latin typeface="Calibri"/>
                        </a:defRPr>
                      </a:lvl8pPr>
                      <a:lvl9pPr marL="3023738" algn="l" defTabSz="755934" rtl="0" eaLnBrk="1" latinLnBrk="0" hangingPunct="1">
                        <a:defRPr sz="1488" kern="1200">
                          <a:solidFill>
                            <a:schemeClr val="tx1"/>
                          </a:solidFill>
                          <a:latin typeface="Calibri"/>
                        </a:defRPr>
                      </a:lvl9pPr>
                    </a:lstStyle>
                    <a:p>
                      <a:pPr>
                        <a:lnSpc>
                          <a:spcPct val="115000"/>
                        </a:lnSpc>
                        <a:spcAft>
                          <a:spcPts val="0"/>
                        </a:spcAft>
                      </a:pPr>
                      <a:r>
                        <a:rPr lang="tr-TR" sz="1800" b="1" dirty="0" smtClean="0">
                          <a:effectLst/>
                          <a:latin typeface="Calibri"/>
                          <a:ea typeface="Calibri"/>
                          <a:cs typeface="Times New Roman"/>
                        </a:rPr>
                        <a:t>7</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lumMod val="60000"/>
                        <a:lumOff val="4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6620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559675"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058" y="8807185"/>
            <a:ext cx="564617" cy="562875"/>
          </a:xfrm>
          <a:prstGeom prst="rect">
            <a:avLst/>
          </a:prstGeom>
        </p:spPr>
      </p:pic>
      <p:pic>
        <p:nvPicPr>
          <p:cNvPr id="18" name="Resim 17"/>
          <p:cNvPicPr>
            <a:picLocks noChangeAspect="1"/>
          </p:cNvPicPr>
          <p:nvPr/>
        </p:nvPicPr>
        <p:blipFill rotWithShape="1">
          <a:blip r:embed="rId4">
            <a:extLst>
              <a:ext uri="{28A0092B-C50C-407E-A947-70E740481C1C}">
                <a14:useLocalDpi xmlns:a14="http://schemas.microsoft.com/office/drawing/2010/main" val="0"/>
              </a:ext>
            </a:extLst>
          </a:blip>
          <a:srcRect r="97331"/>
          <a:stretch/>
        </p:blipFill>
        <p:spPr>
          <a:xfrm rot="16200000" flipH="1">
            <a:off x="3624921" y="56225"/>
            <a:ext cx="201771" cy="7451616"/>
          </a:xfrm>
          <a:prstGeom prst="rect">
            <a:avLst/>
          </a:prstGeom>
        </p:spPr>
      </p:pic>
      <p:sp>
        <p:nvSpPr>
          <p:cNvPr id="5" name="Dikdörtgen 4"/>
          <p:cNvSpPr/>
          <p:nvPr/>
        </p:nvSpPr>
        <p:spPr>
          <a:xfrm>
            <a:off x="303318" y="3985799"/>
            <a:ext cx="6400800" cy="6740307"/>
          </a:xfrm>
          <a:prstGeom prst="rect">
            <a:avLst/>
          </a:prstGeom>
        </p:spPr>
        <p:txBody>
          <a:bodyPr wrap="square">
            <a:spAutoFit/>
          </a:bodyPr>
          <a:lstStyle/>
          <a:p>
            <a:pPr lvl="0" algn="just" defTabSz="914400"/>
            <a:r>
              <a:rPr lang="tr-TR" sz="2400" kern="0" dirty="0">
                <a:solidFill>
                  <a:prstClr val="black"/>
                </a:solidFill>
              </a:rPr>
              <a:t>Tablo 2 incelendiğinde öğrencilerin ders dışı çalışmalarda en çok karşılaştıkları sorunun motivasyon konusunda olduğu görülmektedir. Karşılaştıkları ikinci sorunun materyal ve araç - gereç eksikliği olduğu görülmektedir. Karşılaşılan üçüncü sorunun ortam boyutu olduğu görülmektedir. Öğrencilerin dördüncü olarak süre yetersiz olduğundan faaliyetlerde sıranın kendilerine gelmediğini belirttikleri ve zaman konusunda sorun yaşandığı görülmektedir. Karşılaşılan beşinci sorunun özellikle servisle gelen öğrencilerin sorun yaşadığı ve planlama boyutunda sorun yaşandığı görülmektedir. Karşılaşılan altıncı sorunun ise ailelerin ders dışı çalışmaların; öğrencinin sınavlarına olumsuz yönde yansıyacağı algısı bulunduğu, ailelerin bilgilendirilmesi boyutunda sorunlar olduğu görülmektedir.</a:t>
            </a:r>
          </a:p>
        </p:txBody>
      </p:sp>
      <p:sp>
        <p:nvSpPr>
          <p:cNvPr id="7" name="Dikdörtgen 6"/>
          <p:cNvSpPr/>
          <p:nvPr/>
        </p:nvSpPr>
        <p:spPr>
          <a:xfrm>
            <a:off x="303317" y="1090129"/>
            <a:ext cx="6400801" cy="2308324"/>
          </a:xfrm>
          <a:prstGeom prst="rect">
            <a:avLst/>
          </a:prstGeom>
        </p:spPr>
        <p:txBody>
          <a:bodyPr wrap="square">
            <a:spAutoFit/>
          </a:bodyPr>
          <a:lstStyle/>
          <a:p>
            <a:pPr lvl="0" algn="just" defTabSz="914400">
              <a:defRPr/>
            </a:pPr>
            <a:r>
              <a:rPr lang="tr-TR" sz="2400" kern="0" dirty="0">
                <a:solidFill>
                  <a:prstClr val="black"/>
                </a:solidFill>
              </a:rPr>
              <a:t>Çubuk İlçe Milli Eğitim Müdürlüğüne bağlı kurumlarda, ders dışı çalışmalarda öğrencilerin karşılaştıkları sorunlar ve beklentilerine ilişkin 120 öğrenciye açık uçlu sorular sorulmuş ve verilen cevaplar toplam 6 boyutta frekanslarıyla tabloda yer almıştır. </a:t>
            </a:r>
            <a:endParaRPr lang="tr-TR" sz="2400" kern="0" dirty="0">
              <a:solidFill>
                <a:prstClr val="black"/>
              </a:solidFill>
            </a:endParaRPr>
          </a:p>
        </p:txBody>
      </p:sp>
    </p:spTree>
    <p:extLst>
      <p:ext uri="{BB962C8B-B14F-4D97-AF65-F5344CB8AC3E}">
        <p14:creationId xmlns:p14="http://schemas.microsoft.com/office/powerpoint/2010/main" val="1250107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duotone>
              <a:schemeClr val="bg2">
                <a:shade val="45000"/>
                <a:satMod val="135000"/>
              </a:schemeClr>
              <a:prstClr val="white"/>
            </a:duotone>
          </a:blip>
          <a:stretch>
            <a:fillRect/>
          </a:stretch>
        </p:blipFill>
        <p:spPr>
          <a:xfrm>
            <a:off x="18279" y="-750"/>
            <a:ext cx="7523116" cy="10693311"/>
          </a:xfrm>
          <a:prstGeom prst="rect">
            <a:avLst/>
          </a:prstGeom>
        </p:spPr>
      </p:pic>
    </p:spTree>
    <p:extLst>
      <p:ext uri="{BB962C8B-B14F-4D97-AF65-F5344CB8AC3E}">
        <p14:creationId xmlns:p14="http://schemas.microsoft.com/office/powerpoint/2010/main" val="865571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559675"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058" y="8807185"/>
            <a:ext cx="564617" cy="562875"/>
          </a:xfrm>
          <a:prstGeom prst="rect">
            <a:avLst/>
          </a:prstGeom>
        </p:spPr>
      </p:pic>
      <p:sp>
        <p:nvSpPr>
          <p:cNvPr id="8" name="Dikdörtgen 7"/>
          <p:cNvSpPr/>
          <p:nvPr/>
        </p:nvSpPr>
        <p:spPr>
          <a:xfrm>
            <a:off x="333290" y="2644428"/>
            <a:ext cx="6362148" cy="5940088"/>
          </a:xfrm>
          <a:prstGeom prst="rect">
            <a:avLst/>
          </a:prstGeom>
        </p:spPr>
        <p:txBody>
          <a:bodyPr wrap="square">
            <a:spAutoFit/>
          </a:bodyPr>
          <a:lstStyle/>
          <a:p>
            <a:pPr marL="342900" lvl="0" indent="-342900" algn="just" defTabSz="914400">
              <a:buFont typeface="Arial" panose="020B0604020202020204" pitchFamily="34" charset="0"/>
              <a:buChar char="•"/>
              <a:defRPr/>
            </a:pPr>
            <a:r>
              <a:rPr lang="tr-TR" sz="2000" kern="0" dirty="0">
                <a:solidFill>
                  <a:prstClr val="black"/>
                </a:solidFill>
              </a:rPr>
              <a:t>Egzersizler başlamadan önce öğrencilerin, velilerin ve öğretmenlerin yapılacak çalışmalar ve elde edilecek  kazanımlar hakkında bilgilendirilmesinin uygun olacağı ,</a:t>
            </a:r>
          </a:p>
          <a:p>
            <a:pPr marL="342900" lvl="0" indent="-342900" algn="just" defTabSz="914400">
              <a:buFont typeface="Arial" panose="020B0604020202020204" pitchFamily="34" charset="0"/>
              <a:buChar char="•"/>
              <a:defRPr/>
            </a:pPr>
            <a:r>
              <a:rPr lang="tr-TR" sz="2000" kern="0" dirty="0">
                <a:solidFill>
                  <a:prstClr val="black"/>
                </a:solidFill>
              </a:rPr>
              <a:t>Okul idaresinin çalışmaların daha sağlıklı yürütülebilmesi için gerekli fiziki ortam ve araç-gereçleri önceden sağlamasının fayda sağlayacağı ,</a:t>
            </a:r>
          </a:p>
          <a:p>
            <a:pPr marL="342900" lvl="0" indent="-342900" algn="just" defTabSz="914400">
              <a:buFont typeface="Arial" panose="020B0604020202020204" pitchFamily="34" charset="0"/>
              <a:buChar char="•"/>
              <a:defRPr/>
            </a:pPr>
            <a:r>
              <a:rPr lang="tr-TR" sz="2000" kern="0" dirty="0">
                <a:solidFill>
                  <a:prstClr val="black"/>
                </a:solidFill>
              </a:rPr>
              <a:t>Öğrencilerin ve öğretmenlerin  motivasyonlarının yüksek tutulması için ulusal ve uluslararası yarışmalara katılmalarının teşvik edilmesinin, çalışmaların daha verimli geçmesine katkı sağlayacağı,</a:t>
            </a:r>
          </a:p>
          <a:p>
            <a:pPr marL="342900" lvl="0" indent="-342900" algn="just" defTabSz="914400">
              <a:buFont typeface="Arial" panose="020B0604020202020204" pitchFamily="34" charset="0"/>
              <a:buChar char="•"/>
              <a:defRPr/>
            </a:pPr>
            <a:r>
              <a:rPr lang="tr-TR" sz="2000" kern="0" dirty="0">
                <a:solidFill>
                  <a:prstClr val="black"/>
                </a:solidFill>
              </a:rPr>
              <a:t>Okullarımızda düzenlenen ders dışı çalışmalarının çeşitlendirilmesi ile öğrencilerin bu faaliyetlere devamlılığını arttıracağı, ilgi alanları doğrultusunda psikolojik, sosyal ve kültürel gelişimlerini destekleyeceği,</a:t>
            </a:r>
          </a:p>
          <a:p>
            <a:pPr marL="342900" lvl="0" indent="-342900" algn="just" defTabSz="914400">
              <a:buFont typeface="Arial" panose="020B0604020202020204" pitchFamily="34" charset="0"/>
              <a:buChar char="•"/>
              <a:defRPr/>
            </a:pPr>
            <a:r>
              <a:rPr lang="tr-TR" sz="2000" kern="0" dirty="0">
                <a:solidFill>
                  <a:prstClr val="black"/>
                </a:solidFill>
              </a:rPr>
              <a:t>Öğretmenlere yönelik İlçe genelinde farklı tür ve disiplinlerde kurslar açılarak, öğretmenlerin kurs açabilecekleri belgelerin verilmesinin ilçedeki sosyal ve kültürel faaliyetlerin çeşitlilik arz etmesine katkı sağlayacağı, düşünülmektedir.</a:t>
            </a:r>
          </a:p>
        </p:txBody>
      </p:sp>
      <p:sp>
        <p:nvSpPr>
          <p:cNvPr id="10" name="Dikdörtgen 9"/>
          <p:cNvSpPr/>
          <p:nvPr/>
        </p:nvSpPr>
        <p:spPr>
          <a:xfrm>
            <a:off x="2469847" y="891042"/>
            <a:ext cx="2089033" cy="646331"/>
          </a:xfrm>
          <a:prstGeom prst="rect">
            <a:avLst/>
          </a:prstGeom>
        </p:spPr>
        <p:txBody>
          <a:bodyPr wrap="none">
            <a:spAutoFit/>
          </a:bodyPr>
          <a:lstStyle/>
          <a:p>
            <a:pPr lvl="0"/>
            <a:r>
              <a:rPr lang="tr-TR" sz="3600" b="1" dirty="0">
                <a:solidFill>
                  <a:prstClr val="black"/>
                </a:solidFill>
              </a:rPr>
              <a:t>ÖNERİLER</a:t>
            </a:r>
            <a:endParaRPr lang="tr-TR" sz="3600" b="1" dirty="0">
              <a:solidFill>
                <a:prstClr val="black"/>
              </a:solidFill>
            </a:endParaRPr>
          </a:p>
        </p:txBody>
      </p:sp>
    </p:spTree>
    <p:extLst>
      <p:ext uri="{BB962C8B-B14F-4D97-AF65-F5344CB8AC3E}">
        <p14:creationId xmlns:p14="http://schemas.microsoft.com/office/powerpoint/2010/main" val="2121266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559674"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 y="8784325"/>
            <a:ext cx="564617" cy="562875"/>
          </a:xfrm>
          <a:prstGeom prst="rect">
            <a:avLst/>
          </a:prstGeom>
        </p:spPr>
      </p:pic>
    </p:spTree>
    <p:extLst>
      <p:ext uri="{BB962C8B-B14F-4D97-AF65-F5344CB8AC3E}">
        <p14:creationId xmlns:p14="http://schemas.microsoft.com/office/powerpoint/2010/main" val="591080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duotone>
              <a:schemeClr val="bg2">
                <a:shade val="45000"/>
                <a:satMod val="135000"/>
              </a:schemeClr>
              <a:prstClr val="white"/>
            </a:duotone>
          </a:blip>
          <a:stretch>
            <a:fillRect/>
          </a:stretch>
        </p:blipFill>
        <p:spPr>
          <a:xfrm>
            <a:off x="18279" y="-750"/>
            <a:ext cx="7523116" cy="10693311"/>
          </a:xfrm>
          <a:prstGeom prst="rect">
            <a:avLst/>
          </a:prstGeom>
        </p:spPr>
      </p:pic>
    </p:spTree>
    <p:extLst>
      <p:ext uri="{BB962C8B-B14F-4D97-AF65-F5344CB8AC3E}">
        <p14:creationId xmlns:p14="http://schemas.microsoft.com/office/powerpoint/2010/main" val="2510582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50250"/>
          <a:stretch/>
        </p:blipFill>
        <p:spPr>
          <a:xfrm>
            <a:off x="0" y="-1"/>
            <a:ext cx="7523140" cy="10691813"/>
          </a:xfrm>
          <a:prstGeom prst="rect">
            <a:avLst/>
          </a:prstGeom>
        </p:spPr>
      </p:pic>
      <p:pic>
        <p:nvPicPr>
          <p:cNvPr id="2" name="Resim 1"/>
          <p:cNvPicPr>
            <a:picLocks noChangeAspect="1"/>
          </p:cNvPicPr>
          <p:nvPr/>
        </p:nvPicPr>
        <p:blipFill>
          <a:blip r:embed="rId3"/>
          <a:stretch>
            <a:fillRect/>
          </a:stretch>
        </p:blipFill>
        <p:spPr>
          <a:xfrm>
            <a:off x="1252773" y="2994263"/>
            <a:ext cx="5017594" cy="5029597"/>
          </a:xfrm>
          <a:prstGeom prst="rect">
            <a:avLst/>
          </a:prstGeom>
        </p:spPr>
      </p:pic>
    </p:spTree>
    <p:extLst>
      <p:ext uri="{BB962C8B-B14F-4D97-AF65-F5344CB8AC3E}">
        <p14:creationId xmlns:p14="http://schemas.microsoft.com/office/powerpoint/2010/main" val="1788902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559675"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057" y="8784325"/>
            <a:ext cx="564617" cy="562875"/>
          </a:xfrm>
          <a:prstGeom prst="rect">
            <a:avLst/>
          </a:prstGeom>
        </p:spPr>
      </p:pic>
      <p:sp>
        <p:nvSpPr>
          <p:cNvPr id="8" name="Dikdörtgen 7"/>
          <p:cNvSpPr/>
          <p:nvPr/>
        </p:nvSpPr>
        <p:spPr>
          <a:xfrm>
            <a:off x="548639" y="331739"/>
            <a:ext cx="6105407" cy="1754326"/>
          </a:xfrm>
          <a:prstGeom prst="rect">
            <a:avLst/>
          </a:prstGeom>
        </p:spPr>
        <p:txBody>
          <a:bodyPr wrap="square">
            <a:spAutoFit/>
          </a:bodyPr>
          <a:lstStyle/>
          <a:p>
            <a:pPr algn="ctr"/>
            <a:r>
              <a:rPr lang="tr-TR" b="1" dirty="0" smtClean="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2015-2016</a:t>
            </a:r>
          </a:p>
          <a:p>
            <a:pPr algn="ctr"/>
            <a:r>
              <a:rPr lang="tr-TR" b="1" dirty="0" smtClean="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EĞİTİM </a:t>
            </a:r>
            <a: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ÖĞRETİM </a:t>
            </a:r>
            <a:r>
              <a:rPr lang="tr-TR" b="1" dirty="0" smtClean="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YILI</a:t>
            </a:r>
          </a:p>
          <a:p>
            <a:pPr algn="ctr"/>
            <a:r>
              <a:rPr lang="tr-TR" b="1" dirty="0" smtClean="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DERS </a:t>
            </a:r>
            <a: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cs typeface="Times New Roman" panose="02020603050405020304" pitchFamily="18" charset="0"/>
              </a:rPr>
              <a:t>DIŞI ÇALIŞMALAR DEĞERLENDİRME ANKETİ SONUÇLARI</a:t>
            </a:r>
            <a: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
            </a:r>
            <a:b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br>
            <a: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t/>
            </a:r>
            <a:br>
              <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rPr>
            </a:br>
            <a:endParaRPr lang="tr-TR" b="1" dirty="0">
              <a:ln w="9525">
                <a:solidFill>
                  <a:schemeClr val="bg1"/>
                </a:solidFill>
                <a:prstDash val="solid"/>
              </a:ln>
              <a:effectLst>
                <a:outerShdw blurRad="12700" dist="38100" dir="2700000" algn="tl" rotWithShape="0">
                  <a:schemeClr val="bg1">
                    <a:lumMod val="50000"/>
                  </a:schemeClr>
                </a:outerShdw>
              </a:effectLst>
              <a:latin typeface="Arial Black" panose="020B0A04020102020204" pitchFamily="34" charset="0"/>
            </a:endParaRPr>
          </a:p>
        </p:txBody>
      </p:sp>
      <p:sp>
        <p:nvSpPr>
          <p:cNvPr id="2" name="Dikdörtgen 1"/>
          <p:cNvSpPr/>
          <p:nvPr/>
        </p:nvSpPr>
        <p:spPr>
          <a:xfrm>
            <a:off x="548639" y="3088259"/>
            <a:ext cx="6388065" cy="267765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ea typeface="+mj-ea"/>
                <a:cs typeface="+mj-cs"/>
              </a:rPr>
              <a:t>2015-2016 eğitim öğretim yılında ilkokul, ortaokul ve liselerde farklı sınıf seviyelerinde öğrenim görmekte olan 120 öğrenciye uygulanan ders dışı çalışmalar değerlendirme anketi sonuçlarına ilişkin veriler aşağıda sunulmuştur. </a:t>
            </a:r>
            <a:endParaRPr kumimoji="0" lang="tr-TR" sz="2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295034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559674"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 y="8784325"/>
            <a:ext cx="564617" cy="562875"/>
          </a:xfrm>
          <a:prstGeom prst="rect">
            <a:avLst/>
          </a:prstGeom>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477" y="109288"/>
            <a:ext cx="6424299" cy="438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Metin kutusu 15"/>
          <p:cNvSpPr txBox="1"/>
          <p:nvPr/>
        </p:nvSpPr>
        <p:spPr>
          <a:xfrm>
            <a:off x="807481" y="4145577"/>
            <a:ext cx="6430543"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birinci maddesine ilişkin veriler incelendiğinde öğrencilerin %91’inin ders dışı faaliyetlerden sosyal, kültürel, kişisel, ruhsal ve fiziksel yönden olumlu yönde etkiledikleri görülmektedir. </a:t>
            </a:r>
            <a:endParaRPr kumimoji="0" lang="tr-TR" sz="1800" b="0" i="0" u="none" strike="noStrike" kern="0" cap="none" spc="0" normalizeH="0" baseline="0" noProof="0" dirty="0" smtClean="0">
              <a:ln>
                <a:noFill/>
              </a:ln>
              <a:solidFill>
                <a:prstClr val="black"/>
              </a:solidFill>
              <a:effectLst/>
              <a:uLnTx/>
              <a:uFillTx/>
            </a:endParaRPr>
          </a:p>
        </p:txBody>
      </p:sp>
      <p:pic>
        <p:nvPicPr>
          <p:cNvPr id="18" name="Resim 17"/>
          <p:cNvPicPr>
            <a:picLocks noChangeAspect="1"/>
          </p:cNvPicPr>
          <p:nvPr/>
        </p:nvPicPr>
        <p:blipFill rotWithShape="1">
          <a:blip r:embed="rId2">
            <a:extLst>
              <a:ext uri="{28A0092B-C50C-407E-A947-70E740481C1C}">
                <a14:useLocalDpi xmlns:a14="http://schemas.microsoft.com/office/drawing/2010/main" val="0"/>
              </a:ext>
            </a:extLst>
          </a:blip>
          <a:srcRect r="97331"/>
          <a:stretch/>
        </p:blipFill>
        <p:spPr>
          <a:xfrm rot="5400000">
            <a:off x="3732980" y="1766707"/>
            <a:ext cx="201771" cy="7451616"/>
          </a:xfrm>
          <a:prstGeom prst="rect">
            <a:avLst/>
          </a:prstGeom>
        </p:spPr>
      </p:pic>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481" y="5639124"/>
            <a:ext cx="6183813" cy="4567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Metin kutusu 19"/>
          <p:cNvSpPr txBox="1"/>
          <p:nvPr/>
        </p:nvSpPr>
        <p:spPr>
          <a:xfrm>
            <a:off x="807481" y="9537207"/>
            <a:ext cx="6430543"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ikinci maddesine ilişkin veriler incelendiğinde öğrencilerin %89’unun ders dışı çalışmalarda yeterince motive oldukları görülmektedir. </a:t>
            </a:r>
            <a:endParaRPr kumimoji="0" lang="tr-TR" sz="1800" b="0"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3832542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559675"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058" y="8807185"/>
            <a:ext cx="564617" cy="562875"/>
          </a:xfrm>
          <a:prstGeom prst="rect">
            <a:avLst/>
          </a:prstGeom>
        </p:spPr>
      </p:pic>
      <p:pic>
        <p:nvPicPr>
          <p:cNvPr id="18" name="Resim 17"/>
          <p:cNvPicPr>
            <a:picLocks noChangeAspect="1"/>
          </p:cNvPicPr>
          <p:nvPr/>
        </p:nvPicPr>
        <p:blipFill rotWithShape="1">
          <a:blip r:embed="rId4">
            <a:extLst>
              <a:ext uri="{28A0092B-C50C-407E-A947-70E740481C1C}">
                <a14:useLocalDpi xmlns:a14="http://schemas.microsoft.com/office/drawing/2010/main" val="0"/>
              </a:ext>
            </a:extLst>
          </a:blip>
          <a:srcRect r="97331"/>
          <a:stretch/>
        </p:blipFill>
        <p:spPr>
          <a:xfrm rot="16200000" flipH="1">
            <a:off x="3595820" y="1766707"/>
            <a:ext cx="201771" cy="7451616"/>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8780"/>
            <a:ext cx="6103620" cy="417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etin kutusu 10"/>
          <p:cNvSpPr txBox="1"/>
          <p:nvPr/>
        </p:nvSpPr>
        <p:spPr>
          <a:xfrm>
            <a:off x="480060" y="4145577"/>
            <a:ext cx="6479614" cy="1200329"/>
          </a:xfrm>
          <a:prstGeom prst="rect">
            <a:avLst/>
          </a:prstGeom>
          <a:noFill/>
        </p:spPr>
        <p:txBody>
          <a:bodyPr wrap="square" rtlCol="0">
            <a:spAutoFit/>
          </a:bodyPr>
          <a:lstStyle/>
          <a:p>
            <a:pPr algn="just"/>
            <a:r>
              <a:rPr lang="tr-TR" b="1" dirty="0"/>
              <a:t>Anketin üçüncü maddesine ilişkin veriler incelendiğinde öğrencilerin  %79’unun ders dışı çalışmalar için yeterli sayıda ve istekli arkadaşlarının bulunduğunu belirttikleri görülmektedir. </a:t>
            </a:r>
            <a:endParaRPr lang="tr-TR" dirty="0"/>
          </a:p>
          <a:p>
            <a:pPr algn="just"/>
            <a:endParaRPr lang="tr-TR" dirty="0"/>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476" y="5593401"/>
            <a:ext cx="6022105" cy="44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Metin kutusu 12"/>
          <p:cNvSpPr txBox="1"/>
          <p:nvPr/>
        </p:nvSpPr>
        <p:spPr>
          <a:xfrm>
            <a:off x="480061" y="9617900"/>
            <a:ext cx="6479614"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dördüncü maddesine ilişkin veriler incelendiğinde öğrencilerin  %74’ünün ders dışı çalışmalara velilerinin destek verdiğini belirttikleri görülmektedir. </a:t>
            </a:r>
            <a:endParaRPr kumimoji="0" lang="tr-TR" sz="18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899830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559674"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 y="8784325"/>
            <a:ext cx="564617" cy="562875"/>
          </a:xfrm>
          <a:prstGeom prst="rect">
            <a:avLst/>
          </a:prstGeom>
        </p:spPr>
      </p:pic>
      <p:pic>
        <p:nvPicPr>
          <p:cNvPr id="18" name="Resim 17"/>
          <p:cNvPicPr>
            <a:picLocks noChangeAspect="1"/>
          </p:cNvPicPr>
          <p:nvPr/>
        </p:nvPicPr>
        <p:blipFill rotWithShape="1">
          <a:blip r:embed="rId2">
            <a:extLst>
              <a:ext uri="{28A0092B-C50C-407E-A947-70E740481C1C}">
                <a14:useLocalDpi xmlns:a14="http://schemas.microsoft.com/office/drawing/2010/main" val="0"/>
              </a:ext>
            </a:extLst>
          </a:blip>
          <a:srcRect r="97331"/>
          <a:stretch/>
        </p:blipFill>
        <p:spPr>
          <a:xfrm rot="5400000">
            <a:off x="3732980" y="1766707"/>
            <a:ext cx="201771" cy="7451616"/>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076" y="130874"/>
            <a:ext cx="5516847" cy="439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tin kutusu 9"/>
          <p:cNvSpPr txBox="1"/>
          <p:nvPr/>
        </p:nvSpPr>
        <p:spPr>
          <a:xfrm>
            <a:off x="646906" y="4145577"/>
            <a:ext cx="6411191"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beşinci maddesine ilişkin veriler incelendiğinde öğrencilerin  %64’ünün ders dışı çalışmalar için ayrılan sürenin yeterli olduğunu belirttikleri görülmektedir. </a:t>
            </a:r>
            <a:endParaRPr kumimoji="0" lang="tr-TR" sz="18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256" y="5593401"/>
            <a:ext cx="5420486" cy="392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Metin kutusu 11"/>
          <p:cNvSpPr txBox="1"/>
          <p:nvPr/>
        </p:nvSpPr>
        <p:spPr>
          <a:xfrm>
            <a:off x="646906" y="9331465"/>
            <a:ext cx="6411191" cy="147732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altıncı maddesine ilişkin veriler incelendiğinde % 49’luk kısmının ders dışı çalışmalarda fiziki mekan sıkıntısı yaşanmadığını; öğrencilerin % 33’lük kısmının ise bu konuda sıkıntı yaşandığını belirttikleri görülmektedir. </a:t>
            </a:r>
            <a:endParaRPr kumimoji="0" lang="tr-TR" sz="18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591204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559675"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058" y="8807185"/>
            <a:ext cx="564617" cy="562875"/>
          </a:xfrm>
          <a:prstGeom prst="rect">
            <a:avLst/>
          </a:prstGeom>
        </p:spPr>
      </p:pic>
      <p:pic>
        <p:nvPicPr>
          <p:cNvPr id="18" name="Resim 17"/>
          <p:cNvPicPr>
            <a:picLocks noChangeAspect="1"/>
          </p:cNvPicPr>
          <p:nvPr/>
        </p:nvPicPr>
        <p:blipFill rotWithShape="1">
          <a:blip r:embed="rId4">
            <a:extLst>
              <a:ext uri="{28A0092B-C50C-407E-A947-70E740481C1C}">
                <a14:useLocalDpi xmlns:a14="http://schemas.microsoft.com/office/drawing/2010/main" val="0"/>
              </a:ext>
            </a:extLst>
          </a:blip>
          <a:srcRect r="97331"/>
          <a:stretch/>
        </p:blipFill>
        <p:spPr>
          <a:xfrm rot="16200000" flipH="1">
            <a:off x="3595820" y="1766707"/>
            <a:ext cx="201771" cy="7451616"/>
          </a:xfrm>
          <a:prstGeom prst="rect">
            <a:avLst/>
          </a:prstGeom>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654" y="31663"/>
            <a:ext cx="5335469" cy="477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Metin kutusu 14"/>
          <p:cNvSpPr txBox="1"/>
          <p:nvPr/>
        </p:nvSpPr>
        <p:spPr>
          <a:xfrm>
            <a:off x="539551" y="4243605"/>
            <a:ext cx="6366481"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yedinci maddesine ilişkin veriler incelendiğinde öğrencilerin % 66’lık kısmının ders dışı çalışmalar için ayrılan zaman diliminin uygun olduğunu belirttikleri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130" y="5658736"/>
            <a:ext cx="5770518" cy="400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Metin kutusu 16"/>
          <p:cNvSpPr txBox="1"/>
          <p:nvPr/>
        </p:nvSpPr>
        <p:spPr>
          <a:xfrm>
            <a:off x="539551" y="9369171"/>
            <a:ext cx="6366481" cy="147732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sekizinci maddesine ilişkin veriler incelendiğinde öğrencilerin % 63’lük kısmının ders dışı çalışmalar sırasında kullanılan ders materyallerinin  yeterli olduğunu belirttikleri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765422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559674"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 y="8784325"/>
            <a:ext cx="564617" cy="562875"/>
          </a:xfrm>
          <a:prstGeom prst="rect">
            <a:avLst/>
          </a:prstGeom>
        </p:spPr>
      </p:pic>
      <p:pic>
        <p:nvPicPr>
          <p:cNvPr id="18" name="Resim 17"/>
          <p:cNvPicPr>
            <a:picLocks noChangeAspect="1"/>
          </p:cNvPicPr>
          <p:nvPr/>
        </p:nvPicPr>
        <p:blipFill rotWithShape="1">
          <a:blip r:embed="rId2">
            <a:extLst>
              <a:ext uri="{28A0092B-C50C-407E-A947-70E740481C1C}">
                <a14:useLocalDpi xmlns:a14="http://schemas.microsoft.com/office/drawing/2010/main" val="0"/>
              </a:ext>
            </a:extLst>
          </a:blip>
          <a:srcRect r="97331"/>
          <a:stretch/>
        </p:blipFill>
        <p:spPr>
          <a:xfrm rot="5400000">
            <a:off x="3732980" y="1766707"/>
            <a:ext cx="201771" cy="7451616"/>
          </a:xfrm>
          <a:prstGeom prst="rect">
            <a:avLst/>
          </a:prstGeom>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833" y="18404"/>
            <a:ext cx="5424063" cy="447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Metin kutusu 13"/>
          <p:cNvSpPr txBox="1"/>
          <p:nvPr/>
        </p:nvSpPr>
        <p:spPr>
          <a:xfrm>
            <a:off x="610337" y="4145577"/>
            <a:ext cx="6682003" cy="147732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dokuzuncu  maddesine ilişkin veriler incelendiğinde öğrencilerin % 63’lük kısmının yapılan çalışmalar sonunda ulusal, uluslararası ve mahalli yarışma ve etkinliklere katıldıklarını belirttikleri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1897" y="5593401"/>
            <a:ext cx="5241823" cy="408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Metin kutusu 15"/>
          <p:cNvSpPr txBox="1"/>
          <p:nvPr/>
        </p:nvSpPr>
        <p:spPr>
          <a:xfrm>
            <a:off x="610339" y="9488944"/>
            <a:ext cx="6682002"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onuncu maddesine ilişkin veriler incelendiğinde öğrencilerin % 76’lık kısmının sağlık ve gelişim açısından,  çalışma ortamının yeterli olduğunu belirttikleri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3772959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7559675" cy="1069181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058" y="8807185"/>
            <a:ext cx="564617" cy="562875"/>
          </a:xfrm>
          <a:prstGeom prst="rect">
            <a:avLst/>
          </a:prstGeom>
        </p:spPr>
      </p:pic>
      <p:pic>
        <p:nvPicPr>
          <p:cNvPr id="18" name="Resim 17"/>
          <p:cNvPicPr>
            <a:picLocks noChangeAspect="1"/>
          </p:cNvPicPr>
          <p:nvPr/>
        </p:nvPicPr>
        <p:blipFill rotWithShape="1">
          <a:blip r:embed="rId4">
            <a:extLst>
              <a:ext uri="{28A0092B-C50C-407E-A947-70E740481C1C}">
                <a14:useLocalDpi xmlns:a14="http://schemas.microsoft.com/office/drawing/2010/main" val="0"/>
              </a:ext>
            </a:extLst>
          </a:blip>
          <a:srcRect r="97331"/>
          <a:stretch/>
        </p:blipFill>
        <p:spPr>
          <a:xfrm rot="16200000" flipH="1">
            <a:off x="3595820" y="1766707"/>
            <a:ext cx="201771" cy="7451616"/>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762" y="-1"/>
            <a:ext cx="5658179" cy="468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Metin kutusu 10"/>
          <p:cNvSpPr txBox="1"/>
          <p:nvPr/>
        </p:nvSpPr>
        <p:spPr>
          <a:xfrm>
            <a:off x="325573" y="4184126"/>
            <a:ext cx="6669485"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on birinci maddesine ilişkin veriler incelendiğinde öğrencilerin % 84’lük kısmının okuldaki  çalışmaların yetenekleri geliştirecek şekilde düzenlendiğini belirttikleri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030" y="5600575"/>
            <a:ext cx="6173641" cy="46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Metin kutusu 12"/>
          <p:cNvSpPr txBox="1"/>
          <p:nvPr/>
        </p:nvSpPr>
        <p:spPr>
          <a:xfrm>
            <a:off x="325573" y="9741641"/>
            <a:ext cx="6669485"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rPr>
              <a:t>Anketin on ikinci maddesine ilişkin veriler incelendiğinde öğrencilerin % 83’lük kısmının her öğrencinin düzenlenen  çalışmalara  katılmasına fırsat tanındığını belirttikleri görülmektedir.</a:t>
            </a:r>
            <a:endParaRPr kumimoji="0" lang="tr-T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3168050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TotalTime>
  <Words>1082</Words>
  <Application>Microsoft Office PowerPoint</Application>
  <PresentationFormat>Özel</PresentationFormat>
  <Paragraphs>92</Paragraphs>
  <Slides>28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Arial</vt:lpstr>
      <vt:lpstr>Arial Black</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ronaldinho424</cp:lastModifiedBy>
  <cp:revision>5</cp:revision>
  <dcterms:created xsi:type="dcterms:W3CDTF">2016-09-28T12:08:49Z</dcterms:created>
  <dcterms:modified xsi:type="dcterms:W3CDTF">2016-09-28T12:45:12Z</dcterms:modified>
</cp:coreProperties>
</file>